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comments+xml" PartName="/ppt/comments/comment2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binary" PartName="/ppt/metadata"/>
  <Override ContentType="application/vnd.openxmlformats-officedocument.presentationml.notesMaster+xml" PartName="/ppt/notesMasters/notesMaster1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</p:sldIdLst>
  <p:sldSz cy="6858000" cx="12192000"/>
  <p:notesSz cx="6858000" cy="9144000"/>
  <p:embeddedFontLst>
    <p:embeddedFont>
      <p:font typeface="Roboto"/>
      <p:regular r:id="rId38"/>
      <p:bold r:id="rId39"/>
      <p:italic r:id="rId40"/>
      <p:boldItalic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42" roundtripDataSignature="AMtx7mi3c87Mptgr9tU6Pqm/dr1LXkKc0w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1" name="ben siesser"/>
  <p:cmAuthor clrIdx="1" id="1" initials="" lastIdx="1" name="Gr Armpit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934A9D9-C8F9-4BA8-88CB-19EFE7C3BD48}">
  <a:tblStyle styleId="{9934A9D9-C8F9-4BA8-88CB-19EFE7C3BD4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63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63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63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63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63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63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B47ADECE-E5F9-4B05-93D5-C28E572DF370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9BAB72EA-FAAB-4860-9DC6-8DD9265FEB0A}" styleName="Table_2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italic.fntdata"/><Relationship Id="rId20" Type="http://schemas.openxmlformats.org/officeDocument/2006/relationships/slide" Target="slides/slide14.xml"/><Relationship Id="rId42" Type="http://customschemas.google.com/relationships/presentationmetadata" Target="metadata"/><Relationship Id="rId41" Type="http://schemas.openxmlformats.org/officeDocument/2006/relationships/font" Target="fonts/Roboto-boldItalic.fntdata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commentAuthors" Target="commentAuthor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slide" Target="slides/slide31.xml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39" Type="http://schemas.openxmlformats.org/officeDocument/2006/relationships/font" Target="fonts/Roboto-bold.fntdata"/><Relationship Id="rId16" Type="http://schemas.openxmlformats.org/officeDocument/2006/relationships/slide" Target="slides/slide10.xml"/><Relationship Id="rId38" Type="http://schemas.openxmlformats.org/officeDocument/2006/relationships/font" Target="fonts/Roboto-regular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4-12-02T16:02:15.805">
    <p:pos x="6000" y="0"/>
    <p:text>I'll be doing two design concept slides. 1 for the legs and 1 for the body.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BZ2SZDZ8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1" idx="1" dt="2024-12-02T20:52:26.274">
    <p:pos x="3202" y="3198"/>
    <p:text>Small load, continuous rotation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BZ2F7dfM"/>
      </p:ext>
    </p:extLs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8" name="Google Shape;78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d440da0d8291e21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1d440da0d8291e2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43442f9599f7de61_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43442f9599f7de6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444746"/>
                </a:solidFill>
                <a:latin typeface="Roboto"/>
                <a:ea typeface="Roboto"/>
                <a:cs typeface="Roboto"/>
                <a:sym typeface="Roboto"/>
              </a:rPr>
              <a:t>This was done to </a:t>
            </a:r>
            <a:r>
              <a:rPr lang="en-US" sz="1050">
                <a:solidFill>
                  <a:srgbClr val="444746"/>
                </a:solidFill>
                <a:latin typeface="Roboto"/>
                <a:ea typeface="Roboto"/>
                <a:cs typeface="Roboto"/>
                <a:sym typeface="Roboto"/>
              </a:rPr>
              <a:t>accommodate</a:t>
            </a:r>
            <a:r>
              <a:rPr lang="en-US" sz="1050">
                <a:solidFill>
                  <a:srgbClr val="444746"/>
                </a:solidFill>
                <a:latin typeface="Roboto"/>
                <a:ea typeface="Roboto"/>
                <a:cs typeface="Roboto"/>
                <a:sym typeface="Roboto"/>
              </a:rPr>
              <a:t> the possible introduction of </a:t>
            </a:r>
            <a:r>
              <a:rPr lang="en-US" sz="1050">
                <a:solidFill>
                  <a:srgbClr val="444746"/>
                </a:solidFill>
                <a:latin typeface="Roboto"/>
                <a:ea typeface="Roboto"/>
                <a:cs typeface="Roboto"/>
                <a:sym typeface="Roboto"/>
              </a:rPr>
              <a:t>batteries</a:t>
            </a:r>
            <a:r>
              <a:rPr lang="en-US" sz="1050">
                <a:solidFill>
                  <a:srgbClr val="444746"/>
                </a:solidFill>
                <a:latin typeface="Roboto"/>
                <a:ea typeface="Roboto"/>
                <a:cs typeface="Roboto"/>
                <a:sym typeface="Roboto"/>
              </a:rPr>
              <a:t> and to </a:t>
            </a:r>
            <a:r>
              <a:rPr lang="en-US" sz="1050">
                <a:solidFill>
                  <a:srgbClr val="444746"/>
                </a:solidFill>
                <a:latin typeface="Roboto"/>
                <a:ea typeface="Roboto"/>
                <a:cs typeface="Roboto"/>
                <a:sym typeface="Roboto"/>
              </a:rPr>
              <a:t>accommodate</a:t>
            </a:r>
            <a:r>
              <a:rPr lang="en-US" sz="1050">
                <a:solidFill>
                  <a:srgbClr val="444746"/>
                </a:solidFill>
                <a:latin typeface="Roboto"/>
                <a:ea typeface="Roboto"/>
                <a:cs typeface="Roboto"/>
                <a:sym typeface="Roboto"/>
              </a:rPr>
              <a:t> the off the shelf electronics. The new electronics being used are lower in price but also bigger in size.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31b6155f117_11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31b6155f117_1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1b6155f117_11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31b6155f117_1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1b6155f117_11_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31b6155f117_1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31b6155f117_11_2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31b6155f117_1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d440da0d8291e21_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1d440da0d8291e2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31b959bf3b6_0_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31b959bf3b6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31b6155f117_11_1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31b6155f117_1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31b6155f117_11_2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31b6155f117_1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1a6dbb36ce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31a6dbb36c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2D3B45"/>
                </a:solidFill>
              </a:rPr>
              <a:t>In agriculture, autonomous quadcopters are the go-to solution for field surveying</a:t>
            </a:r>
            <a:endParaRPr sz="1800">
              <a:solidFill>
                <a:srgbClr val="2D3B45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2D3B45"/>
                </a:solidFill>
              </a:rPr>
              <a:t>However, these quadcopters are limited in what they can measure or modify due to their inability to land or dig</a:t>
            </a:r>
            <a:endParaRPr sz="1800">
              <a:solidFill>
                <a:srgbClr val="2D3B45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2D3B45"/>
                </a:solidFill>
              </a:rPr>
              <a:t>Consequently, a land vehicle is needed to fill in these gaps</a:t>
            </a:r>
            <a:endParaRPr sz="1800">
              <a:solidFill>
                <a:srgbClr val="2D3B45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2D3B45"/>
                </a:solidFill>
              </a:rPr>
              <a:t>Tracked vehicles cannot maneuver over and around sensitive crops without damaging them, so a quadruped is needed</a:t>
            </a:r>
            <a:endParaRPr sz="1800">
              <a:solidFill>
                <a:srgbClr val="2D3B45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2D3B45"/>
                </a:solidFill>
              </a:rPr>
              <a:t>Current quadruped options are some combination of expensive and locked down, so we need an alternative</a:t>
            </a:r>
            <a:endParaRPr sz="1800">
              <a:solidFill>
                <a:srgbClr val="2D3B45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3197c2abad5_0_36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3197c2abad5_0_3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3197c2abad5_0_29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3197c2abad5_0_2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31b6155f117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31b6155f11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31b6155f117_0_1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31b6155f117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31b6155f117_0_2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31b6155f117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31b6155f117_0_4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31b6155f117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31b6155f117_0_3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31b6155f117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31b6155f117_0_5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31b6155f117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31ab738607c_0_2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31ab738607c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3197c2abad5_0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g3197c2abad5_0_21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0b21dc00a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3" name="Google Shape;93;g30b21dc00ab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3197c2abad5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3197c2abad5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3197c2abad5_0_4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3197c2abad5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197c2abad5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g3197c2abad5_0_5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197c2abad5_0_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3197c2abad5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1b1907002b_1_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31b1907002b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31c0414a4f0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2065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Include your metrics table from Assignment 02 once complete in 1 slide.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2065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Include a column for items that are in scope, stretch goals, and tasks out of scope.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2065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Each design review, you should highlight any changes to the metrics that have occurred since your last meeting.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2065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Touch on any metrics that your design has met or are in process since your last design review.</a:t>
            </a:r>
            <a:endParaRPr sz="600"/>
          </a:p>
        </p:txBody>
      </p:sp>
      <p:sp>
        <p:nvSpPr>
          <p:cNvPr id="119" name="Google Shape;119;g31c0414a4f0_0_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197c2abad5_0_2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3197c2abad5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43442f9599f7de61_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43442f9599f7de6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1"/>
        </a:solidFill>
      </p:bgPr>
    </p:bg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9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" name="Google Shape;12;p9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3" name="Google Shape;13;p9"/>
          <p:cNvSpPr txBox="1"/>
          <p:nvPr>
            <p:ph idx="10" type="dt"/>
          </p:nvPr>
        </p:nvSpPr>
        <p:spPr>
          <a:xfrm>
            <a:off x="838200" y="625001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9"/>
          <p:cNvSpPr txBox="1"/>
          <p:nvPr>
            <p:ph idx="11" type="ftr"/>
          </p:nvPr>
        </p:nvSpPr>
        <p:spPr>
          <a:xfrm>
            <a:off x="4038600" y="6250014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8"/>
          <p:cNvSpPr txBox="1"/>
          <p:nvPr>
            <p:ph type="title"/>
          </p:nvPr>
        </p:nvSpPr>
        <p:spPr>
          <a:xfrm>
            <a:off x="838200" y="365126"/>
            <a:ext cx="10515600" cy="7467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18"/>
          <p:cNvSpPr txBox="1"/>
          <p:nvPr>
            <p:ph idx="1" type="body"/>
          </p:nvPr>
        </p:nvSpPr>
        <p:spPr>
          <a:xfrm rot="5400000">
            <a:off x="3741855" y="-1604790"/>
            <a:ext cx="4708291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" name="Google Shape;63;p18"/>
          <p:cNvSpPr txBox="1"/>
          <p:nvPr>
            <p:ph idx="10" type="dt"/>
          </p:nvPr>
        </p:nvSpPr>
        <p:spPr>
          <a:xfrm>
            <a:off x="838200" y="625001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8"/>
          <p:cNvSpPr txBox="1"/>
          <p:nvPr>
            <p:ph idx="11" type="ftr"/>
          </p:nvPr>
        </p:nvSpPr>
        <p:spPr>
          <a:xfrm>
            <a:off x="4038600" y="6250014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5" name="Google Shape;65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9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19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" name="Google Shape;69;p19"/>
          <p:cNvSpPr txBox="1"/>
          <p:nvPr>
            <p:ph idx="10" type="dt"/>
          </p:nvPr>
        </p:nvSpPr>
        <p:spPr>
          <a:xfrm>
            <a:off x="838200" y="625001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9"/>
          <p:cNvSpPr txBox="1"/>
          <p:nvPr>
            <p:ph idx="11" type="ftr"/>
          </p:nvPr>
        </p:nvSpPr>
        <p:spPr>
          <a:xfrm>
            <a:off x="4038600" y="6250014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1" name="Google Shape;71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197c2abad5_0_213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g3197c2abad5_0_213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>
              <a:spcBef>
                <a:spcPts val="1000"/>
              </a:spcBef>
              <a:spcAft>
                <a:spcPts val="0"/>
              </a:spcAft>
              <a:buSzPts val="2800"/>
              <a:buChar char="•"/>
              <a:defRPr/>
            </a:lvl1pPr>
            <a:lvl2pPr indent="-381000" lvl="1" marL="914400"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indent="-355600" lvl="2" marL="1371600"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indent="-342900" lvl="3" marL="1828800"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g3197c2abad5_0_213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 sz="1900"/>
            </a:lvl1pPr>
            <a:lvl2pPr lvl="1">
              <a:buNone/>
              <a:defRPr sz="1900"/>
            </a:lvl2pPr>
            <a:lvl3pPr lvl="2">
              <a:buNone/>
              <a:defRPr sz="1900"/>
            </a:lvl3pPr>
            <a:lvl4pPr lvl="3">
              <a:buNone/>
              <a:defRPr sz="1900"/>
            </a:lvl4pPr>
            <a:lvl5pPr lvl="4">
              <a:buNone/>
              <a:defRPr sz="1900"/>
            </a:lvl5pPr>
            <a:lvl6pPr lvl="5">
              <a:buNone/>
              <a:defRPr sz="1900"/>
            </a:lvl6pPr>
            <a:lvl7pPr lvl="6">
              <a:buNone/>
              <a:defRPr sz="1900"/>
            </a:lvl7pPr>
            <a:lvl8pPr lvl="7">
              <a:buNone/>
              <a:defRPr sz="1900"/>
            </a:lvl8pPr>
            <a:lvl9pPr lvl="8">
              <a:buNone/>
              <a:defRPr sz="1900"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0"/>
          <p:cNvSpPr txBox="1"/>
          <p:nvPr>
            <p:ph type="title"/>
          </p:nvPr>
        </p:nvSpPr>
        <p:spPr>
          <a:xfrm>
            <a:off x="838200" y="365126"/>
            <a:ext cx="10515600" cy="7467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0"/>
          <p:cNvSpPr txBox="1"/>
          <p:nvPr>
            <p:ph idx="1" type="body"/>
          </p:nvPr>
        </p:nvSpPr>
        <p:spPr>
          <a:xfrm>
            <a:off x="838200" y="1298864"/>
            <a:ext cx="10515600" cy="47082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" name="Google Shape;18;p10"/>
          <p:cNvSpPr txBox="1"/>
          <p:nvPr>
            <p:ph idx="10" type="dt"/>
          </p:nvPr>
        </p:nvSpPr>
        <p:spPr>
          <a:xfrm>
            <a:off x="838200" y="625001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0"/>
          <p:cNvSpPr txBox="1"/>
          <p:nvPr>
            <p:ph idx="11" type="ftr"/>
          </p:nvPr>
        </p:nvSpPr>
        <p:spPr>
          <a:xfrm>
            <a:off x="4038600" y="6250014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20" name="Google Shape;20;p10"/>
          <p:cNvCxnSpPr/>
          <p:nvPr/>
        </p:nvCxnSpPr>
        <p:spPr>
          <a:xfrm>
            <a:off x="838200" y="1215736"/>
            <a:ext cx="10515600" cy="0"/>
          </a:xfrm>
          <a:prstGeom prst="straightConnector1">
            <a:avLst/>
          </a:prstGeom>
          <a:noFill/>
          <a:ln cap="flat" cmpd="sng" w="28575">
            <a:solidFill>
              <a:srgbClr val="B62527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1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1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4" name="Google Shape;24;p11"/>
          <p:cNvSpPr txBox="1"/>
          <p:nvPr>
            <p:ph idx="10" type="dt"/>
          </p:nvPr>
        </p:nvSpPr>
        <p:spPr>
          <a:xfrm>
            <a:off x="838200" y="625001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1"/>
          <p:cNvSpPr txBox="1"/>
          <p:nvPr>
            <p:ph idx="11" type="ftr"/>
          </p:nvPr>
        </p:nvSpPr>
        <p:spPr>
          <a:xfrm>
            <a:off x="4038600" y="6250014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12"/>
          <p:cNvSpPr txBox="1"/>
          <p:nvPr>
            <p:ph type="title"/>
          </p:nvPr>
        </p:nvSpPr>
        <p:spPr>
          <a:xfrm>
            <a:off x="838200" y="365126"/>
            <a:ext cx="10515600" cy="7467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12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9" name="Google Shape;29;p12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0" name="Google Shape;30;p12"/>
          <p:cNvSpPr txBox="1"/>
          <p:nvPr>
            <p:ph idx="10" type="dt"/>
          </p:nvPr>
        </p:nvSpPr>
        <p:spPr>
          <a:xfrm>
            <a:off x="838200" y="625001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2"/>
          <p:cNvSpPr txBox="1"/>
          <p:nvPr>
            <p:ph idx="11" type="ftr"/>
          </p:nvPr>
        </p:nvSpPr>
        <p:spPr>
          <a:xfrm>
            <a:off x="4038600" y="6250014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3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13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5" name="Google Shape;35;p13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13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7" name="Google Shape;37;p13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8" name="Google Shape;38;p13"/>
          <p:cNvSpPr txBox="1"/>
          <p:nvPr>
            <p:ph idx="10" type="dt"/>
          </p:nvPr>
        </p:nvSpPr>
        <p:spPr>
          <a:xfrm>
            <a:off x="838200" y="625001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3"/>
          <p:cNvSpPr txBox="1"/>
          <p:nvPr>
            <p:ph idx="11" type="ftr"/>
          </p:nvPr>
        </p:nvSpPr>
        <p:spPr>
          <a:xfrm>
            <a:off x="4038600" y="6250014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4"/>
          <p:cNvSpPr txBox="1"/>
          <p:nvPr>
            <p:ph type="title"/>
          </p:nvPr>
        </p:nvSpPr>
        <p:spPr>
          <a:xfrm>
            <a:off x="838200" y="365126"/>
            <a:ext cx="10515600" cy="7467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4"/>
          <p:cNvSpPr txBox="1"/>
          <p:nvPr>
            <p:ph idx="10" type="dt"/>
          </p:nvPr>
        </p:nvSpPr>
        <p:spPr>
          <a:xfrm>
            <a:off x="838200" y="625001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14"/>
          <p:cNvSpPr txBox="1"/>
          <p:nvPr>
            <p:ph idx="11" type="ftr"/>
          </p:nvPr>
        </p:nvSpPr>
        <p:spPr>
          <a:xfrm>
            <a:off x="4038600" y="6250014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5"/>
          <p:cNvSpPr txBox="1"/>
          <p:nvPr>
            <p:ph idx="10" type="dt"/>
          </p:nvPr>
        </p:nvSpPr>
        <p:spPr>
          <a:xfrm>
            <a:off x="838200" y="625001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15"/>
          <p:cNvSpPr txBox="1"/>
          <p:nvPr>
            <p:ph idx="11" type="ftr"/>
          </p:nvPr>
        </p:nvSpPr>
        <p:spPr>
          <a:xfrm>
            <a:off x="4038600" y="6250014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6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16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0" name="Google Shape;50;p16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1" name="Google Shape;51;p16"/>
          <p:cNvSpPr txBox="1"/>
          <p:nvPr>
            <p:ph idx="10" type="dt"/>
          </p:nvPr>
        </p:nvSpPr>
        <p:spPr>
          <a:xfrm>
            <a:off x="838200" y="625001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6"/>
          <p:cNvSpPr txBox="1"/>
          <p:nvPr>
            <p:ph idx="11" type="ftr"/>
          </p:nvPr>
        </p:nvSpPr>
        <p:spPr>
          <a:xfrm>
            <a:off x="4038600" y="6250014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7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17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56" name="Google Shape;56;p17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7" name="Google Shape;57;p17"/>
          <p:cNvSpPr txBox="1"/>
          <p:nvPr>
            <p:ph idx="10" type="dt"/>
          </p:nvPr>
        </p:nvSpPr>
        <p:spPr>
          <a:xfrm>
            <a:off x="838200" y="625001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17"/>
          <p:cNvSpPr txBox="1"/>
          <p:nvPr>
            <p:ph idx="11" type="ftr"/>
          </p:nvPr>
        </p:nvSpPr>
        <p:spPr>
          <a:xfrm>
            <a:off x="4038600" y="6250014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8"/>
          <p:cNvPicPr preferRelativeResize="0"/>
          <p:nvPr/>
        </p:nvPicPr>
        <p:blipFill rotWithShape="1">
          <a:blip r:embed="rId1">
            <a:alphaModFix/>
          </a:blip>
          <a:srcRect b="13087" l="0" r="0" t="0"/>
          <a:stretch/>
        </p:blipFill>
        <p:spPr>
          <a:xfrm>
            <a:off x="9703983" y="6039257"/>
            <a:ext cx="2353340" cy="73601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8"/>
          <p:cNvSpPr txBox="1"/>
          <p:nvPr>
            <p:ph type="title"/>
          </p:nvPr>
        </p:nvSpPr>
        <p:spPr>
          <a:xfrm>
            <a:off x="838200" y="365126"/>
            <a:ext cx="10515600" cy="7467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8"/>
          <p:cNvSpPr txBox="1"/>
          <p:nvPr>
            <p:ph idx="1" type="body"/>
          </p:nvPr>
        </p:nvSpPr>
        <p:spPr>
          <a:xfrm>
            <a:off x="838200" y="1298864"/>
            <a:ext cx="10515600" cy="47082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Relationship Id="rId4" Type="http://schemas.openxmlformats.org/officeDocument/2006/relationships/image" Target="../media/image18.png"/><Relationship Id="rId5" Type="http://schemas.openxmlformats.org/officeDocument/2006/relationships/image" Target="../media/image14.png"/><Relationship Id="rId6" Type="http://schemas.openxmlformats.org/officeDocument/2006/relationships/image" Target="../media/image37.png"/><Relationship Id="rId7" Type="http://schemas.openxmlformats.org/officeDocument/2006/relationships/image" Target="../media/image2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Relationship Id="rId4" Type="http://schemas.openxmlformats.org/officeDocument/2006/relationships/image" Target="../media/image27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1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0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7.jpg"/><Relationship Id="rId4" Type="http://schemas.openxmlformats.org/officeDocument/2006/relationships/image" Target="../media/image19.png"/><Relationship Id="rId5" Type="http://schemas.openxmlformats.org/officeDocument/2006/relationships/image" Target="../media/image31.jpg"/><Relationship Id="rId6" Type="http://schemas.openxmlformats.org/officeDocument/2006/relationships/image" Target="../media/image20.jpg"/><Relationship Id="rId7" Type="http://schemas.openxmlformats.org/officeDocument/2006/relationships/image" Target="../media/image27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4.png"/><Relationship Id="rId4" Type="http://schemas.openxmlformats.org/officeDocument/2006/relationships/image" Target="../media/image30.png"/><Relationship Id="rId5" Type="http://schemas.openxmlformats.org/officeDocument/2006/relationships/image" Target="../media/image29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4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comments" Target="../comments/comment2.xml"/><Relationship Id="rId4" Type="http://schemas.openxmlformats.org/officeDocument/2006/relationships/image" Target="../media/image2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0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6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3.png"/><Relationship Id="rId4" Type="http://schemas.openxmlformats.org/officeDocument/2006/relationships/image" Target="../media/image3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3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comments" Target="../comments/comment1.xml"/><Relationship Id="rId4" Type="http://schemas.openxmlformats.org/officeDocument/2006/relationships/image" Target="../media/image8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7.png"/><Relationship Id="rId8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-US"/>
              <a:t>Quadruped Robot for Agricultural Research</a:t>
            </a:r>
            <a:endParaRPr/>
          </a:p>
        </p:txBody>
      </p:sp>
      <p:sp>
        <p:nvSpPr>
          <p:cNvPr id="81" name="Google Shape;81;p1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Team: Austin Neff, Kevin Nelson, Jordan Raver, Ben Seisser, Sam Spencer, Yang Yang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Team Advisors: Shad Roundy, Kam Leang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d440da0d8291e21_0"/>
          <p:cNvSpPr txBox="1"/>
          <p:nvPr>
            <p:ph type="title"/>
          </p:nvPr>
        </p:nvSpPr>
        <p:spPr>
          <a:xfrm>
            <a:off x="838200" y="365126"/>
            <a:ext cx="10515600" cy="746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2D3B45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Engineering Design - 3D Printing</a:t>
            </a:r>
            <a:endParaRPr/>
          </a:p>
        </p:txBody>
      </p:sp>
      <p:sp>
        <p:nvSpPr>
          <p:cNvPr id="150" name="Google Shape;150;g1d440da0d8291e21_0"/>
          <p:cNvSpPr txBox="1"/>
          <p:nvPr>
            <p:ph idx="1" type="body"/>
          </p:nvPr>
        </p:nvSpPr>
        <p:spPr>
          <a:xfrm>
            <a:off x="838200" y="1298866"/>
            <a:ext cx="10515600" cy="886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77500" lnSpcReduction="20000"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000"/>
              <a:t>Main Goal:</a:t>
            </a:r>
            <a:endParaRPr sz="2000"/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000"/>
              <a:t>Make Printing and Assembly Easier</a:t>
            </a:r>
            <a:endParaRPr sz="2000"/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151" name="Google Shape;151;g1d440da0d8291e21_0"/>
          <p:cNvSpPr txBox="1"/>
          <p:nvPr/>
        </p:nvSpPr>
        <p:spPr>
          <a:xfrm>
            <a:off x="468750" y="2774675"/>
            <a:ext cx="5626500" cy="22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Flat surface between shell and cover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use 3D printers surface to ensure flat surface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More space at joint connections where wires have to feed through holes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Smoother outer surface (cosmetic)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Less supports needed -&gt; Less overall plastic needed for the printed parts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g1d440da0d8291e21_0"/>
          <p:cNvSpPr txBox="1"/>
          <p:nvPr/>
        </p:nvSpPr>
        <p:spPr>
          <a:xfrm>
            <a:off x="6095250" y="2774675"/>
            <a:ext cx="5626500" cy="17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All large body pieces broken in two to be able to print on Bambu printers in senior design lab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All body parts able to be printed flat on sides rather than being printed straight up 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Nicer outer finish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Dovetail</a:t>
            </a:r>
            <a:r>
              <a:rPr lang="en-US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connections allows less screws to be used. 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43442f9599f7de61_7"/>
          <p:cNvSpPr txBox="1"/>
          <p:nvPr>
            <p:ph type="title"/>
          </p:nvPr>
        </p:nvSpPr>
        <p:spPr>
          <a:xfrm>
            <a:off x="838200" y="365126"/>
            <a:ext cx="10515600" cy="746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2D3B45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Design Concept (Body)</a:t>
            </a:r>
            <a:endParaRPr/>
          </a:p>
        </p:txBody>
      </p:sp>
      <p:sp>
        <p:nvSpPr>
          <p:cNvPr id="158" name="Google Shape;158;g43442f9599f7de61_7"/>
          <p:cNvSpPr txBox="1"/>
          <p:nvPr>
            <p:ph idx="1" type="body"/>
          </p:nvPr>
        </p:nvSpPr>
        <p:spPr>
          <a:xfrm>
            <a:off x="7327725" y="1298875"/>
            <a:ext cx="4026000" cy="4708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2D3B45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The second major design change that we went with was for the body</a:t>
            </a:r>
            <a:endParaRPr sz="2000">
              <a:solidFill>
                <a:srgbClr val="2D3B45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2D3B45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	Changes made:</a:t>
            </a:r>
            <a:endParaRPr sz="2000">
              <a:solidFill>
                <a:srgbClr val="2D3B45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Clr>
                <a:srgbClr val="2D3B45"/>
              </a:buClr>
              <a:buSzPts val="2000"/>
              <a:buFont typeface="Arial"/>
              <a:buChar char="-"/>
            </a:pPr>
            <a:r>
              <a:rPr lang="en-US" sz="2000">
                <a:solidFill>
                  <a:srgbClr val="2D3B45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Side walls were broken into two and connected via dove tail</a:t>
            </a:r>
            <a:endParaRPr sz="2000">
              <a:solidFill>
                <a:srgbClr val="2D3B45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2D3B45"/>
              </a:buClr>
              <a:buSzPts val="2000"/>
              <a:buFont typeface="Arial"/>
              <a:buChar char="-"/>
            </a:pPr>
            <a:r>
              <a:rPr lang="en-US" sz="2000">
                <a:solidFill>
                  <a:srgbClr val="2D3B45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</a:t>
            </a:r>
            <a:r>
              <a:rPr lang="en-US" sz="2000">
                <a:solidFill>
                  <a:srgbClr val="2D3B45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  <a:extLst>
                  <a:ext uri="http://customooxmlschemas.google.com/">
                    <go:slidesCustomData xmlns:go="http://customooxmlschemas.google.com/" textRoundtripDataId="0"/>
                  </a:ext>
                </a:extLst>
              </a:rPr>
              <a:t>ll sides were doubled in height</a:t>
            </a:r>
            <a:endParaRPr sz="2000">
              <a:solidFill>
                <a:srgbClr val="2D3B45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2D3B45"/>
              </a:buClr>
              <a:buSzPts val="2000"/>
              <a:buFont typeface="Arial"/>
              <a:buChar char="-"/>
            </a:pPr>
            <a:r>
              <a:rPr lang="en-US" sz="2000">
                <a:solidFill>
                  <a:srgbClr val="2D3B45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Original top and bottom frame were discarded</a:t>
            </a:r>
            <a:endParaRPr sz="2000">
              <a:solidFill>
                <a:srgbClr val="2D3B45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2D3B45"/>
              </a:buClr>
              <a:buSzPts val="2000"/>
              <a:buFont typeface="Arial"/>
              <a:buChar char="-"/>
            </a:pPr>
            <a:r>
              <a:rPr lang="en-US" sz="2000">
                <a:solidFill>
                  <a:srgbClr val="2D3B45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New two piece bottom, also connected via dove tail, was made with numerous connection points</a:t>
            </a:r>
            <a:endParaRPr sz="2000">
              <a:solidFill>
                <a:srgbClr val="2D3B45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2D3B45"/>
              </a:buClr>
              <a:buSzPts val="2000"/>
              <a:buFont typeface="Arial"/>
              <a:buChar char="-"/>
            </a:pPr>
            <a:r>
              <a:rPr lang="en-US" sz="2000">
                <a:solidFill>
                  <a:srgbClr val="2D3B45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Area for handles to be connected</a:t>
            </a:r>
            <a:endParaRPr sz="2000">
              <a:solidFill>
                <a:srgbClr val="2D3B45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9" name="Google Shape;159;g43442f9599f7de61_7"/>
          <p:cNvPicPr preferRelativeResize="0"/>
          <p:nvPr/>
        </p:nvPicPr>
        <p:blipFill rotWithShape="1">
          <a:blip r:embed="rId3">
            <a:alphaModFix/>
          </a:blip>
          <a:srcRect b="10609" l="38507" r="25695" t="17312"/>
          <a:stretch/>
        </p:blipFill>
        <p:spPr>
          <a:xfrm>
            <a:off x="1523250" y="1711150"/>
            <a:ext cx="3945702" cy="446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1b6155f117_11_0"/>
          <p:cNvSpPr txBox="1"/>
          <p:nvPr>
            <p:ph type="title"/>
          </p:nvPr>
        </p:nvSpPr>
        <p:spPr>
          <a:xfrm>
            <a:off x="838200" y="365126"/>
            <a:ext cx="10515600" cy="746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2D3B45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Engineering Design - </a:t>
            </a:r>
            <a:r>
              <a:rPr lang="en-US">
                <a:solidFill>
                  <a:srgbClr val="2D3B45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Drawings and </a:t>
            </a:r>
            <a:r>
              <a:rPr lang="en-US">
                <a:solidFill>
                  <a:srgbClr val="2D3B45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CAD</a:t>
            </a:r>
            <a:endParaRPr/>
          </a:p>
        </p:txBody>
      </p:sp>
      <p:sp>
        <p:nvSpPr>
          <p:cNvPr id="165" name="Google Shape;165;g31b6155f117_11_0"/>
          <p:cNvSpPr txBox="1"/>
          <p:nvPr>
            <p:ph idx="1" type="body"/>
          </p:nvPr>
        </p:nvSpPr>
        <p:spPr>
          <a:xfrm>
            <a:off x="838200" y="1298864"/>
            <a:ext cx="10515600" cy="4708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000"/>
              <a:t>Based on ODRI 8-DoF base with reinforced legs, carrying handle &amp; larger bed to place components</a:t>
            </a:r>
            <a:endParaRPr sz="2000"/>
          </a:p>
        </p:txBody>
      </p:sp>
      <p:pic>
        <p:nvPicPr>
          <p:cNvPr id="166" name="Google Shape;166;g31b6155f117_11_0"/>
          <p:cNvPicPr preferRelativeResize="0"/>
          <p:nvPr/>
        </p:nvPicPr>
        <p:blipFill rotWithShape="1">
          <a:blip r:embed="rId3">
            <a:alphaModFix/>
          </a:blip>
          <a:srcRect b="7335" l="41192" r="26885" t="18786"/>
          <a:stretch/>
        </p:blipFill>
        <p:spPr>
          <a:xfrm>
            <a:off x="114450" y="1709652"/>
            <a:ext cx="2718899" cy="353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g31b6155f117_11_0"/>
          <p:cNvPicPr preferRelativeResize="0"/>
          <p:nvPr/>
        </p:nvPicPr>
        <p:blipFill rotWithShape="1">
          <a:blip r:embed="rId4">
            <a:alphaModFix/>
          </a:blip>
          <a:srcRect b="10245" l="40257" r="26280" t="12426"/>
          <a:stretch/>
        </p:blipFill>
        <p:spPr>
          <a:xfrm>
            <a:off x="2911663" y="1709650"/>
            <a:ext cx="2362952" cy="3071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g31b6155f117_11_0"/>
          <p:cNvPicPr preferRelativeResize="0"/>
          <p:nvPr/>
        </p:nvPicPr>
        <p:blipFill rotWithShape="1">
          <a:blip r:embed="rId5">
            <a:alphaModFix/>
          </a:blip>
          <a:srcRect b="8803" l="38774" r="24954" t="12381"/>
          <a:stretch/>
        </p:blipFill>
        <p:spPr>
          <a:xfrm>
            <a:off x="5352925" y="1709650"/>
            <a:ext cx="2513285" cy="3071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g31b6155f117_11_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916150" y="1709650"/>
            <a:ext cx="4037448" cy="4428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g31b6155f117_11_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93375" y="4858075"/>
            <a:ext cx="1762749" cy="195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31b6155f117_11_5"/>
          <p:cNvSpPr txBox="1"/>
          <p:nvPr>
            <p:ph type="title"/>
          </p:nvPr>
        </p:nvSpPr>
        <p:spPr>
          <a:xfrm>
            <a:off x="838200" y="365126"/>
            <a:ext cx="10515600" cy="746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2D3B45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Engineering Design - Actuator Modules</a:t>
            </a:r>
            <a:endParaRPr/>
          </a:p>
        </p:txBody>
      </p:sp>
      <p:sp>
        <p:nvSpPr>
          <p:cNvPr id="176" name="Google Shape;176;g31b6155f117_11_5"/>
          <p:cNvSpPr txBox="1"/>
          <p:nvPr>
            <p:ph idx="1" type="body"/>
          </p:nvPr>
        </p:nvSpPr>
        <p:spPr>
          <a:xfrm>
            <a:off x="6105900" y="1298875"/>
            <a:ext cx="5247900" cy="4708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00050" lvl="0" marL="457200" rtl="0" algn="l">
              <a:spcBef>
                <a:spcPts val="1000"/>
              </a:spcBef>
              <a:spcAft>
                <a:spcPts val="0"/>
              </a:spcAft>
              <a:buSzPts val="2700"/>
              <a:buChar char="•"/>
            </a:pPr>
            <a:r>
              <a:rPr lang="en-US" sz="2700"/>
              <a:t>Built from ODRI Project</a:t>
            </a:r>
            <a:endParaRPr sz="2700"/>
          </a:p>
          <a:p>
            <a:pPr indent="-400050" lvl="1" marL="914400" rtl="0" algn="l">
              <a:spcBef>
                <a:spcPts val="0"/>
              </a:spcBef>
              <a:spcAft>
                <a:spcPts val="0"/>
              </a:spcAft>
              <a:buSzPts val="2700"/>
              <a:buChar char="•"/>
            </a:pPr>
            <a:r>
              <a:rPr lang="en-US" sz="2700"/>
              <a:t>Initial constraint: don’t deviate from design</a:t>
            </a:r>
            <a:endParaRPr sz="2700"/>
          </a:p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SzPts val="2700"/>
              <a:buChar char="•"/>
            </a:pPr>
            <a:r>
              <a:rPr lang="en-US" sz="2700"/>
              <a:t>9:1 gear ratio</a:t>
            </a:r>
            <a:endParaRPr sz="2700"/>
          </a:p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SzPts val="2700"/>
              <a:buChar char="•"/>
            </a:pPr>
            <a:r>
              <a:rPr lang="en-US" sz="2700"/>
              <a:t>Custom made </a:t>
            </a:r>
            <a:r>
              <a:rPr lang="en-US" sz="2700"/>
              <a:t>encoders</a:t>
            </a:r>
            <a:endParaRPr sz="2700"/>
          </a:p>
          <a:p>
            <a:pPr indent="-400050" lvl="1" marL="914400" rtl="0" algn="l">
              <a:spcBef>
                <a:spcPts val="0"/>
              </a:spcBef>
              <a:spcAft>
                <a:spcPts val="0"/>
              </a:spcAft>
              <a:buSzPts val="2700"/>
              <a:buChar char="•"/>
            </a:pPr>
            <a:r>
              <a:rPr lang="en-US" sz="2700"/>
              <a:t>5000 DPS Quadrature Optical Encoders</a:t>
            </a:r>
            <a:endParaRPr sz="2700"/>
          </a:p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SzPts val="2700"/>
              <a:buChar char="•"/>
            </a:pPr>
            <a:r>
              <a:rPr lang="en-US" sz="2700"/>
              <a:t>~150g at a rated 2.7 N-m at 12A</a:t>
            </a:r>
            <a:endParaRPr sz="2700"/>
          </a:p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SzPts val="2700"/>
              <a:buChar char="•"/>
            </a:pPr>
            <a:r>
              <a:rPr lang="en-US" sz="2700"/>
              <a:t>STL provided on ODRI repository</a:t>
            </a:r>
            <a:endParaRPr sz="2700"/>
          </a:p>
          <a:p>
            <a:pPr indent="-400050" lvl="1" marL="914400" rtl="0" algn="l">
              <a:spcBef>
                <a:spcPts val="0"/>
              </a:spcBef>
              <a:spcAft>
                <a:spcPts val="0"/>
              </a:spcAft>
              <a:buSzPts val="2700"/>
              <a:buChar char="•"/>
            </a:pPr>
            <a:r>
              <a:rPr lang="en-US" sz="2700"/>
              <a:t>Design iterated on by the team to reinforce legs and easy replacement</a:t>
            </a:r>
            <a:endParaRPr sz="2700"/>
          </a:p>
        </p:txBody>
      </p:sp>
      <p:pic>
        <p:nvPicPr>
          <p:cNvPr id="177" name="Google Shape;177;g31b6155f117_11_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7800" y="1904122"/>
            <a:ext cx="5115301" cy="34977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31b6155f117_11_10"/>
          <p:cNvSpPr txBox="1"/>
          <p:nvPr>
            <p:ph type="title"/>
          </p:nvPr>
        </p:nvSpPr>
        <p:spPr>
          <a:xfrm>
            <a:off x="838200" y="365126"/>
            <a:ext cx="10515600" cy="746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2D3B45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Engineering Design - Motors</a:t>
            </a:r>
            <a:endParaRPr/>
          </a:p>
        </p:txBody>
      </p:sp>
      <p:sp>
        <p:nvSpPr>
          <p:cNvPr id="183" name="Google Shape;183;g31b6155f117_11_10"/>
          <p:cNvSpPr txBox="1"/>
          <p:nvPr>
            <p:ph idx="1" type="body"/>
          </p:nvPr>
        </p:nvSpPr>
        <p:spPr>
          <a:xfrm>
            <a:off x="6096000" y="1298875"/>
            <a:ext cx="5257800" cy="4708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191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Char char="•"/>
            </a:pPr>
            <a:r>
              <a:rPr lang="en-US" sz="3000"/>
              <a:t>MN4004 Antigravity Type 4-6S UAV Motor KV300</a:t>
            </a:r>
            <a:endParaRPr sz="3000"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•"/>
            </a:pPr>
            <a:r>
              <a:rPr lang="en-US" sz="3000"/>
              <a:t>Brushless motors recommended by ODRI Project</a:t>
            </a:r>
            <a:endParaRPr sz="3000"/>
          </a:p>
          <a:p>
            <a:pPr indent="-419100" lvl="1" marL="914400" rtl="0" algn="l">
              <a:spcBef>
                <a:spcPts val="0"/>
              </a:spcBef>
              <a:spcAft>
                <a:spcPts val="0"/>
              </a:spcAft>
              <a:buSzPts val="3000"/>
              <a:buChar char="•"/>
            </a:pPr>
            <a:r>
              <a:rPr lang="en-US" sz="3000"/>
              <a:t>Made for compatibility with encoder modules</a:t>
            </a:r>
            <a:endParaRPr sz="3000"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•"/>
            </a:pPr>
            <a:r>
              <a:rPr lang="en-US" sz="3000"/>
              <a:t>Lightweight + high power rating</a:t>
            </a:r>
            <a:endParaRPr sz="3000"/>
          </a:p>
        </p:txBody>
      </p:sp>
      <p:pic>
        <p:nvPicPr>
          <p:cNvPr id="184" name="Google Shape;184;g31b6155f117_11_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200" y="4615824"/>
            <a:ext cx="4990575" cy="1391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g31b6155f117_11_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63337" y="1457700"/>
            <a:ext cx="3850050" cy="300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31b6155f117_11_25"/>
          <p:cNvSpPr txBox="1"/>
          <p:nvPr>
            <p:ph type="title"/>
          </p:nvPr>
        </p:nvSpPr>
        <p:spPr>
          <a:xfrm>
            <a:off x="838200" y="365126"/>
            <a:ext cx="10515600" cy="746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2D3B45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Engineering Design - Orange Pi 5</a:t>
            </a:r>
            <a:endParaRPr/>
          </a:p>
        </p:txBody>
      </p:sp>
      <p:sp>
        <p:nvSpPr>
          <p:cNvPr id="191" name="Google Shape;191;g31b6155f117_11_25"/>
          <p:cNvSpPr txBox="1"/>
          <p:nvPr>
            <p:ph idx="1" type="body"/>
          </p:nvPr>
        </p:nvSpPr>
        <p:spPr>
          <a:xfrm>
            <a:off x="6115800" y="1298875"/>
            <a:ext cx="5238000" cy="4708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87350" lvl="0" marL="457200" rtl="0" algn="l">
              <a:spcBef>
                <a:spcPts val="1000"/>
              </a:spcBef>
              <a:spcAft>
                <a:spcPts val="0"/>
              </a:spcAft>
              <a:buSzPts val="2500"/>
              <a:buChar char="•"/>
            </a:pPr>
            <a:r>
              <a:rPr lang="en-US" sz="2500"/>
              <a:t>Desired mini computer </a:t>
            </a:r>
            <a:r>
              <a:rPr lang="en-US" sz="2500"/>
              <a:t>choice</a:t>
            </a:r>
            <a:r>
              <a:rPr lang="en-US" sz="2500"/>
              <a:t> by sponsors</a:t>
            </a:r>
            <a:endParaRPr sz="2500"/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Char char="•"/>
            </a:pPr>
            <a:r>
              <a:rPr lang="en-US" sz="2500"/>
              <a:t>Lightweight, small form factor</a:t>
            </a:r>
            <a:endParaRPr sz="2500"/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Char char="•"/>
            </a:pPr>
            <a:r>
              <a:rPr lang="en-US" sz="2500"/>
              <a:t>2.4 GHz communication rate</a:t>
            </a:r>
            <a:endParaRPr sz="2500"/>
          </a:p>
          <a:p>
            <a:pPr indent="-387350" lvl="1" marL="914400" rtl="0" algn="l">
              <a:spcBef>
                <a:spcPts val="0"/>
              </a:spcBef>
              <a:spcAft>
                <a:spcPts val="0"/>
              </a:spcAft>
              <a:buSzPts val="2500"/>
              <a:buChar char="•"/>
            </a:pPr>
            <a:r>
              <a:rPr lang="en-US" sz="2500"/>
              <a:t>M.2, USB + C, CAN, I2C, UART, SPI</a:t>
            </a:r>
            <a:endParaRPr sz="2500"/>
          </a:p>
          <a:p>
            <a:pPr indent="-387350" lvl="1" marL="914400" rtl="0" algn="l">
              <a:spcBef>
                <a:spcPts val="0"/>
              </a:spcBef>
              <a:spcAft>
                <a:spcPts val="0"/>
              </a:spcAft>
              <a:buSzPts val="2500"/>
              <a:buChar char="•"/>
            </a:pPr>
            <a:r>
              <a:rPr lang="en-US" sz="2500"/>
              <a:t>PWM and Interrupt Support</a:t>
            </a:r>
            <a:endParaRPr sz="2500"/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Char char="•"/>
            </a:pPr>
            <a:r>
              <a:rPr lang="en-US" sz="2500"/>
              <a:t>20 W Power Draw (5V, 4A)</a:t>
            </a:r>
            <a:endParaRPr sz="2500"/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Char char="•"/>
            </a:pPr>
            <a:r>
              <a:rPr lang="en-US" sz="2500"/>
              <a:t>In-depth Linux support</a:t>
            </a:r>
            <a:endParaRPr sz="2500"/>
          </a:p>
          <a:p>
            <a:pPr indent="-387350" lvl="1" marL="914400" rtl="0" algn="l">
              <a:spcBef>
                <a:spcPts val="0"/>
              </a:spcBef>
              <a:spcAft>
                <a:spcPts val="0"/>
              </a:spcAft>
              <a:buSzPts val="2500"/>
              <a:buChar char="•"/>
            </a:pPr>
            <a:r>
              <a:rPr lang="en-US" sz="2500"/>
              <a:t>Ubuntu support, ROS2 Humble Hawkbill has great support on Ubuntu LTS 22.04</a:t>
            </a:r>
            <a:endParaRPr b="1" sz="2500"/>
          </a:p>
        </p:txBody>
      </p:sp>
      <p:pic>
        <p:nvPicPr>
          <p:cNvPr id="192" name="Google Shape;192;g31b6155f117_11_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1679851"/>
            <a:ext cx="5811000" cy="411429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3" name="Google Shape;193;g31b6155f117_11_25"/>
          <p:cNvCxnSpPr/>
          <p:nvPr/>
        </p:nvCxnSpPr>
        <p:spPr>
          <a:xfrm>
            <a:off x="3612075" y="3968350"/>
            <a:ext cx="950100" cy="950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1d440da0d8291e21_6"/>
          <p:cNvSpPr txBox="1"/>
          <p:nvPr>
            <p:ph type="title"/>
          </p:nvPr>
        </p:nvSpPr>
        <p:spPr>
          <a:xfrm>
            <a:off x="838200" y="365126"/>
            <a:ext cx="10515600" cy="746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2D3B45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E</a:t>
            </a:r>
            <a:r>
              <a:rPr lang="en-US">
                <a:solidFill>
                  <a:srgbClr val="2D3B45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ngineering Design - ODrive S1</a:t>
            </a:r>
            <a:endParaRPr/>
          </a:p>
        </p:txBody>
      </p:sp>
      <p:sp>
        <p:nvSpPr>
          <p:cNvPr id="199" name="Google Shape;199;g1d440da0d8291e21_6"/>
          <p:cNvSpPr txBox="1"/>
          <p:nvPr>
            <p:ph idx="1" type="body"/>
          </p:nvPr>
        </p:nvSpPr>
        <p:spPr>
          <a:xfrm>
            <a:off x="6109150" y="1298875"/>
            <a:ext cx="5244600" cy="4708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19100" lvl="0" marL="45720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3000"/>
              <a:buChar char="•"/>
            </a:pPr>
            <a:r>
              <a:rPr lang="en-US" sz="3000"/>
              <a:t>Brushless Motor Controller Board</a:t>
            </a:r>
            <a:endParaRPr sz="3000"/>
          </a:p>
          <a:p>
            <a:pPr indent="-419100" lvl="0" marL="45720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3000"/>
              <a:buChar char="•"/>
            </a:pPr>
            <a:r>
              <a:rPr lang="en-US" sz="3000"/>
              <a:t>Chosen for brushless motor servo control</a:t>
            </a:r>
            <a:endParaRPr sz="3000"/>
          </a:p>
          <a:p>
            <a:pPr indent="-419100" lvl="1" marL="91440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3000"/>
              <a:buChar char="•"/>
            </a:pPr>
            <a:r>
              <a:rPr lang="en-US" sz="3000"/>
              <a:t>Found based off acquired motors</a:t>
            </a:r>
            <a:endParaRPr sz="3000"/>
          </a:p>
          <a:p>
            <a:pPr indent="-419100" lvl="0" marL="45720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3000"/>
              <a:buChar char="•"/>
            </a:pPr>
            <a:r>
              <a:rPr lang="en-US" sz="3000"/>
              <a:t>Extensive support, code libraries for ROS2, daisy chain CAN support, active stack exchange forums</a:t>
            </a:r>
            <a:endParaRPr sz="3000"/>
          </a:p>
          <a:p>
            <a:pPr indent="-419100" lvl="0" marL="45720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3000"/>
              <a:buChar char="•"/>
            </a:pPr>
            <a:r>
              <a:rPr lang="en-US" sz="3000"/>
              <a:t>Effective replacement for custom driver boards outlined in ODRI</a:t>
            </a:r>
            <a:endParaRPr sz="3000"/>
          </a:p>
        </p:txBody>
      </p:sp>
      <p:pic>
        <p:nvPicPr>
          <p:cNvPr id="200" name="Google Shape;200;g1d440da0d8291e21_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3275" y="1566700"/>
            <a:ext cx="4281675" cy="428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31b959bf3b6_0_1"/>
          <p:cNvSpPr txBox="1"/>
          <p:nvPr>
            <p:ph type="title"/>
          </p:nvPr>
        </p:nvSpPr>
        <p:spPr>
          <a:xfrm>
            <a:off x="838200" y="365126"/>
            <a:ext cx="10515600" cy="746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2D3B45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Engineering Design - Adafruit ISM330DHCX</a:t>
            </a:r>
            <a:endParaRPr>
              <a:solidFill>
                <a:srgbClr val="2D3B45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g31b959bf3b6_0_1"/>
          <p:cNvSpPr txBox="1"/>
          <p:nvPr>
            <p:ph idx="1" type="body"/>
          </p:nvPr>
        </p:nvSpPr>
        <p:spPr>
          <a:xfrm>
            <a:off x="6089425" y="1298875"/>
            <a:ext cx="5264400" cy="4708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6 Degree-of-Freedom accelerometer and gyroscope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Matches specifications of ODRI project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Accelerometer to determine direction of gravity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Gyroscope to determine rotational speed and position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Pi/Python computer </a:t>
            </a:r>
            <a:r>
              <a:rPr lang="en-US"/>
              <a:t>compatible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Allows implementation into ROS2 as a python node</a:t>
            </a:r>
            <a:endParaRPr/>
          </a:p>
        </p:txBody>
      </p:sp>
      <p:pic>
        <p:nvPicPr>
          <p:cNvPr id="207" name="Google Shape;207;g31b959bf3b6_0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200" y="1930126"/>
            <a:ext cx="5098826" cy="34456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1b6155f117_11_15"/>
          <p:cNvSpPr txBox="1"/>
          <p:nvPr>
            <p:ph type="title"/>
          </p:nvPr>
        </p:nvSpPr>
        <p:spPr>
          <a:xfrm>
            <a:off x="838200" y="365126"/>
            <a:ext cx="10515600" cy="746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2D3B45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Engineering Design - Power System</a:t>
            </a:r>
            <a:endParaRPr/>
          </a:p>
        </p:txBody>
      </p:sp>
      <p:sp>
        <p:nvSpPr>
          <p:cNvPr id="213" name="Google Shape;213;g31b6155f117_11_15"/>
          <p:cNvSpPr txBox="1"/>
          <p:nvPr>
            <p:ph idx="1" type="body"/>
          </p:nvPr>
        </p:nvSpPr>
        <p:spPr>
          <a:xfrm>
            <a:off x="6096000" y="1298875"/>
            <a:ext cx="5257800" cy="4708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400050" lvl="0" marL="457200" rtl="0" algn="l">
              <a:spcBef>
                <a:spcPts val="1000"/>
              </a:spcBef>
              <a:spcAft>
                <a:spcPts val="0"/>
              </a:spcAft>
              <a:buSzPts val="2700"/>
              <a:buChar char="•"/>
            </a:pPr>
            <a:r>
              <a:rPr lang="en-US" sz="2700"/>
              <a:t>2x Milwaukee 18V 5Ah Batteries</a:t>
            </a:r>
            <a:endParaRPr sz="2700"/>
          </a:p>
          <a:p>
            <a:pPr indent="-400050" lvl="1" marL="914400" rtl="0" algn="l">
              <a:spcBef>
                <a:spcPts val="0"/>
              </a:spcBef>
              <a:spcAft>
                <a:spcPts val="0"/>
              </a:spcAft>
              <a:buSzPts val="2700"/>
              <a:buChar char="•"/>
            </a:pPr>
            <a:r>
              <a:rPr lang="en-US" sz="2700"/>
              <a:t>Built-in power control and safety capabilities</a:t>
            </a:r>
            <a:endParaRPr sz="2700"/>
          </a:p>
          <a:p>
            <a:pPr indent="-400050" lvl="1" marL="914400" rtl="0" algn="l">
              <a:spcBef>
                <a:spcPts val="0"/>
              </a:spcBef>
              <a:spcAft>
                <a:spcPts val="0"/>
              </a:spcAft>
              <a:buSzPts val="2700"/>
              <a:buChar char="•"/>
            </a:pPr>
            <a:r>
              <a:rPr lang="en-US" sz="2700"/>
              <a:t>High </a:t>
            </a:r>
            <a:r>
              <a:rPr lang="en-US" sz="2700"/>
              <a:t>current</a:t>
            </a:r>
            <a:r>
              <a:rPr lang="en-US" sz="2700"/>
              <a:t> limit</a:t>
            </a:r>
            <a:endParaRPr sz="2700"/>
          </a:p>
          <a:p>
            <a:pPr indent="-400050" lvl="1" marL="914400" rtl="0" algn="l">
              <a:spcBef>
                <a:spcPts val="0"/>
              </a:spcBef>
              <a:spcAft>
                <a:spcPts val="0"/>
              </a:spcAft>
              <a:buSzPts val="2700"/>
              <a:buChar char="•"/>
            </a:pPr>
            <a:r>
              <a:rPr lang="en-US" sz="2700"/>
              <a:t>1.5 lbs per battery</a:t>
            </a:r>
            <a:endParaRPr sz="2700"/>
          </a:p>
          <a:p>
            <a:pPr indent="-400050" lvl="2" marL="1371600" rtl="0" algn="l">
              <a:spcBef>
                <a:spcPts val="0"/>
              </a:spcBef>
              <a:spcAft>
                <a:spcPts val="0"/>
              </a:spcAft>
              <a:buSzPts val="2700"/>
              <a:buChar char="•"/>
            </a:pPr>
            <a:r>
              <a:rPr lang="en-US" sz="2700"/>
              <a:t>Will need to adapt design to balance robot operation time with weight (More capacity = more weight)</a:t>
            </a:r>
            <a:endParaRPr sz="2700"/>
          </a:p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SzPts val="2700"/>
              <a:buChar char="•"/>
            </a:pPr>
            <a:r>
              <a:rPr lang="en-US" sz="2700"/>
              <a:t>Expected power draw: &lt;200W</a:t>
            </a:r>
            <a:endParaRPr sz="27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sz="2700"/>
              <a:t>Meets 0.5-1 hour runtime requirement (180Wh</a:t>
            </a:r>
            <a:r>
              <a:rPr lang="en-US" sz="2000"/>
              <a:t>)</a:t>
            </a:r>
            <a:endParaRPr sz="2000"/>
          </a:p>
        </p:txBody>
      </p:sp>
      <p:pic>
        <p:nvPicPr>
          <p:cNvPr descr="Milwaukee 48-11-1850R M18 REDLITHIUM XC5.0 Resistant Battery" id="214" name="Google Shape;214;g31b6155f117_11_15"/>
          <p:cNvPicPr preferRelativeResize="0"/>
          <p:nvPr/>
        </p:nvPicPr>
        <p:blipFill rotWithShape="1">
          <a:blip r:embed="rId3">
            <a:alphaModFix/>
          </a:blip>
          <a:srcRect b="18903" l="0" r="0" t="0"/>
          <a:stretch/>
        </p:blipFill>
        <p:spPr>
          <a:xfrm>
            <a:off x="2078200" y="1298875"/>
            <a:ext cx="2828551" cy="22939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g31b6155f117_11_15"/>
          <p:cNvPicPr preferRelativeResize="0"/>
          <p:nvPr/>
        </p:nvPicPr>
        <p:blipFill rotWithShape="1">
          <a:blip r:embed="rId4">
            <a:alphaModFix/>
          </a:blip>
          <a:srcRect b="7800" l="0" r="0" t="0"/>
          <a:stretch/>
        </p:blipFill>
        <p:spPr>
          <a:xfrm>
            <a:off x="752100" y="4314475"/>
            <a:ext cx="1613075" cy="105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g31b6155f117_11_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56000" y="4571750"/>
            <a:ext cx="1613076" cy="1613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g31b6155f117_11_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41949" y="5756799"/>
            <a:ext cx="633377" cy="428024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g31b6155f117_11_15"/>
          <p:cNvSpPr txBox="1"/>
          <p:nvPr/>
        </p:nvSpPr>
        <p:spPr>
          <a:xfrm>
            <a:off x="4277925" y="1593250"/>
            <a:ext cx="564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2x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Google Shape;219;g31b6155f117_11_15"/>
          <p:cNvSpPr txBox="1"/>
          <p:nvPr/>
        </p:nvSpPr>
        <p:spPr>
          <a:xfrm>
            <a:off x="3734363" y="4571750"/>
            <a:ext cx="434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20" name="Google Shape;220;g31b6155f117_11_15"/>
          <p:cNvCxnSpPr>
            <a:stCxn id="214" idx="2"/>
            <a:endCxn id="216" idx="0"/>
          </p:cNvCxnSpPr>
          <p:nvPr/>
        </p:nvCxnSpPr>
        <p:spPr>
          <a:xfrm flipH="1">
            <a:off x="3362575" y="3592788"/>
            <a:ext cx="129900" cy="978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1" name="Google Shape;221;g31b6155f117_11_15"/>
          <p:cNvCxnSpPr>
            <a:stCxn id="214" idx="2"/>
          </p:cNvCxnSpPr>
          <p:nvPr/>
        </p:nvCxnSpPr>
        <p:spPr>
          <a:xfrm flipH="1">
            <a:off x="1999075" y="3592788"/>
            <a:ext cx="1493400" cy="801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22" name="Google Shape;222;g31b6155f117_11_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00546" y="4900519"/>
            <a:ext cx="1197738" cy="93423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3" name="Google Shape;223;g31b6155f117_11_15"/>
          <p:cNvCxnSpPr>
            <a:stCxn id="216" idx="3"/>
            <a:endCxn id="222" idx="1"/>
          </p:cNvCxnSpPr>
          <p:nvPr/>
        </p:nvCxnSpPr>
        <p:spPr>
          <a:xfrm flipH="1" rot="10800000">
            <a:off x="4169076" y="5367488"/>
            <a:ext cx="531600" cy="1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4" name="Google Shape;224;g31b6155f117_11_15"/>
          <p:cNvSpPr txBox="1"/>
          <p:nvPr/>
        </p:nvSpPr>
        <p:spPr>
          <a:xfrm>
            <a:off x="5390988" y="4803325"/>
            <a:ext cx="434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8x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25" name="Google Shape;225;g31b6155f117_11_15"/>
          <p:cNvCxnSpPr>
            <a:stCxn id="215" idx="2"/>
            <a:endCxn id="217" idx="0"/>
          </p:cNvCxnSpPr>
          <p:nvPr/>
        </p:nvCxnSpPr>
        <p:spPr>
          <a:xfrm>
            <a:off x="1558637" y="5367499"/>
            <a:ext cx="0" cy="389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31b6155f117_11_20"/>
          <p:cNvSpPr txBox="1"/>
          <p:nvPr>
            <p:ph type="title"/>
          </p:nvPr>
        </p:nvSpPr>
        <p:spPr>
          <a:xfrm>
            <a:off x="838200" y="365126"/>
            <a:ext cx="10515600" cy="746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2D3B45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Engineering Design - Electronics Diagram</a:t>
            </a:r>
            <a:endParaRPr/>
          </a:p>
        </p:txBody>
      </p:sp>
      <p:sp>
        <p:nvSpPr>
          <p:cNvPr id="231" name="Google Shape;231;g31b6155f117_11_20"/>
          <p:cNvSpPr txBox="1"/>
          <p:nvPr>
            <p:ph idx="1" type="body"/>
          </p:nvPr>
        </p:nvSpPr>
        <p:spPr>
          <a:xfrm>
            <a:off x="8884700" y="1298875"/>
            <a:ext cx="2785500" cy="4708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-"/>
            </a:pPr>
            <a:r>
              <a:rPr lang="en-US" sz="2000"/>
              <a:t>ODrive BLMCs are daisy-chained together for CAN </a:t>
            </a:r>
            <a:r>
              <a:rPr lang="en-US" sz="2000"/>
              <a:t>communication</a:t>
            </a:r>
            <a:endParaRPr sz="2000"/>
          </a:p>
        </p:txBody>
      </p:sp>
      <p:pic>
        <p:nvPicPr>
          <p:cNvPr id="232" name="Google Shape;232;g31b6155f117_11_20"/>
          <p:cNvPicPr preferRelativeResize="0"/>
          <p:nvPr/>
        </p:nvPicPr>
        <p:blipFill rotWithShape="1">
          <a:blip r:embed="rId3">
            <a:alphaModFix/>
          </a:blip>
          <a:srcRect b="9526" l="0" r="0" t="0"/>
          <a:stretch/>
        </p:blipFill>
        <p:spPr>
          <a:xfrm>
            <a:off x="2701500" y="1298875"/>
            <a:ext cx="6423296" cy="5450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1a6dbb36ce_0_0"/>
          <p:cNvSpPr txBox="1"/>
          <p:nvPr>
            <p:ph type="title"/>
          </p:nvPr>
        </p:nvSpPr>
        <p:spPr>
          <a:xfrm>
            <a:off x="838200" y="365126"/>
            <a:ext cx="10515600" cy="746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2D3B45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Project Background </a:t>
            </a:r>
            <a:endParaRPr/>
          </a:p>
        </p:txBody>
      </p:sp>
      <p:pic>
        <p:nvPicPr>
          <p:cNvPr id="87" name="Google Shape;87;g31a6dbb36ce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200" y="1656900"/>
            <a:ext cx="3710850" cy="2319275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g31a6dbb36ce_0_0"/>
          <p:cNvSpPr txBox="1"/>
          <p:nvPr>
            <p:ph idx="1" type="body"/>
          </p:nvPr>
        </p:nvSpPr>
        <p:spPr>
          <a:xfrm>
            <a:off x="838200" y="1298864"/>
            <a:ext cx="10515600" cy="4708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Clr>
                <a:srgbClr val="2D3B45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rgbClr val="2D3B45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In agriculture, autonomous quadcopters are the go-to solution for field surveying</a:t>
            </a:r>
            <a:endParaRPr sz="2000">
              <a:solidFill>
                <a:srgbClr val="2D3B45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2D3B45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2D3B45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2D3B45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2D3B45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2D3B45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2D3B45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Clr>
                <a:srgbClr val="2D3B45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rgbClr val="2D3B45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However, they cannot land or modify the terrain, limiting their usefulness</a:t>
            </a:r>
            <a:endParaRPr sz="2000">
              <a:solidFill>
                <a:srgbClr val="2D3B45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2D3B45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rgbClr val="2D3B45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An affordable quadruped could fill in these gaps</a:t>
            </a:r>
            <a:endParaRPr sz="2000">
              <a:solidFill>
                <a:srgbClr val="2D3B45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9" name="Google Shape;89;g31a6dbb36ce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28325" y="1739586"/>
            <a:ext cx="3264525" cy="215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g31a6dbb36ce_0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02800" y="1739575"/>
            <a:ext cx="3446248" cy="215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3197c2abad5_0_369"/>
          <p:cNvSpPr txBox="1"/>
          <p:nvPr>
            <p:ph type="title"/>
          </p:nvPr>
        </p:nvSpPr>
        <p:spPr>
          <a:xfrm>
            <a:off x="838200" y="365126"/>
            <a:ext cx="10515600" cy="746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Proof-</a:t>
            </a:r>
            <a:r>
              <a:rPr lang="en-US"/>
              <a:t>of</a:t>
            </a:r>
            <a:r>
              <a:rPr lang="en-US"/>
              <a:t>-Concept Test</a:t>
            </a:r>
            <a:endParaRPr/>
          </a:p>
        </p:txBody>
      </p:sp>
      <p:sp>
        <p:nvSpPr>
          <p:cNvPr id="238" name="Google Shape;238;g3197c2abad5_0_369"/>
          <p:cNvSpPr txBox="1"/>
          <p:nvPr>
            <p:ph idx="1" type="body"/>
          </p:nvPr>
        </p:nvSpPr>
        <p:spPr>
          <a:xfrm>
            <a:off x="5156100" y="1414875"/>
            <a:ext cx="6197700" cy="4708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The critical robot function is the ability to accurately execute positional control of eight actuators according to commands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This requires:</a:t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Char char="-"/>
            </a:pPr>
            <a:r>
              <a:rPr lang="en-US" sz="2200"/>
              <a:t>The angular accuracy/resolution is sufficient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-US" sz="2200"/>
              <a:t>Power is sufficient for desired runtime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-US" sz="2200"/>
              <a:t>IMU response is fast enough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-US" sz="2200"/>
              <a:t>The actuators supply enough torque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-US" sz="2200"/>
              <a:t>The CPU is fast enough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-US" sz="2200"/>
              <a:t>CAN bus can support the data transfer rate</a:t>
            </a:r>
            <a:endParaRPr sz="22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</p:txBody>
      </p:sp>
      <p:pic>
        <p:nvPicPr>
          <p:cNvPr id="239" name="Google Shape;239;g3197c2abad5_0_369"/>
          <p:cNvPicPr preferRelativeResize="0"/>
          <p:nvPr/>
        </p:nvPicPr>
        <p:blipFill rotWithShape="1">
          <a:blip r:embed="rId3">
            <a:alphaModFix/>
          </a:blip>
          <a:srcRect b="0" l="2552" r="2543" t="0"/>
          <a:stretch/>
        </p:blipFill>
        <p:spPr>
          <a:xfrm>
            <a:off x="838200" y="1414875"/>
            <a:ext cx="4255624" cy="4347876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g3197c2abad5_0_369"/>
          <p:cNvSpPr txBox="1"/>
          <p:nvPr/>
        </p:nvSpPr>
        <p:spPr>
          <a:xfrm>
            <a:off x="1304525" y="5932525"/>
            <a:ext cx="37893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Figure: Test stand CAD model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3197c2abad5_0_293"/>
          <p:cNvSpPr txBox="1"/>
          <p:nvPr>
            <p:ph type="title"/>
          </p:nvPr>
        </p:nvSpPr>
        <p:spPr>
          <a:xfrm>
            <a:off x="838200" y="365126"/>
            <a:ext cx="10515600" cy="746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Proof-of-Concept Test</a:t>
            </a:r>
            <a:endParaRPr/>
          </a:p>
        </p:txBody>
      </p:sp>
      <p:graphicFrame>
        <p:nvGraphicFramePr>
          <p:cNvPr id="246" name="Google Shape;246;g3197c2abad5_0_293"/>
          <p:cNvGraphicFramePr/>
          <p:nvPr/>
        </p:nvGraphicFramePr>
        <p:xfrm>
          <a:off x="838150" y="1335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{B47ADECE-E5F9-4B05-93D5-C28E572DF370}</a:tableStyleId>
              </a:tblPr>
              <a:tblGrid>
                <a:gridCol w="3228775"/>
                <a:gridCol w="5531350"/>
                <a:gridCol w="1755475"/>
              </a:tblGrid>
              <a:tr h="490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Design</a:t>
                      </a:r>
                      <a:r>
                        <a:rPr lang="en-US" sz="1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2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Specification</a:t>
                      </a:r>
                      <a:endParaRPr sz="2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Test</a:t>
                      </a:r>
                      <a:r>
                        <a:rPr lang="en-US" sz="1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2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Specification</a:t>
                      </a:r>
                      <a:endParaRPr sz="2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Success</a:t>
                      </a:r>
                      <a:endParaRPr sz="2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90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Response Accuracy</a:t>
                      </a:r>
                      <a:endParaRPr sz="1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Position Control Resolution (step size)</a:t>
                      </a:r>
                      <a:endParaRPr sz="1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>
                          <a:latin typeface="Calibri"/>
                          <a:ea typeface="Calibri"/>
                          <a:cs typeface="Calibri"/>
                          <a:sym typeface="Calibri"/>
                          <a:extLst>
                            <a:ext uri="http://customooxmlschemas.google.com/">
                              <go:slidesCustomData xmlns:go="http://customooxmlschemas.google.com/" textRoundtripDataId="1"/>
                            </a:ext>
                          </a:extLst>
                        </a:rPr>
                        <a:t>&lt;3°</a:t>
                      </a:r>
                      <a:endParaRPr sz="1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90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Runtime</a:t>
                      </a:r>
                      <a:endParaRPr sz="1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Power Draw (single motor)</a:t>
                      </a:r>
                      <a:endParaRPr sz="1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&lt;200 W</a:t>
                      </a:r>
                      <a:endParaRPr sz="1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90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Response Speed</a:t>
                      </a:r>
                      <a:endParaRPr sz="1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Delay between IMU motion and motor motion</a:t>
                      </a:r>
                      <a:endParaRPr sz="1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&lt;200 ms</a:t>
                      </a:r>
                      <a:endParaRPr sz="1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90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Response Speed</a:t>
                      </a:r>
                      <a:endParaRPr sz="1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CPU Load (single motor)</a:t>
                      </a:r>
                      <a:endParaRPr sz="1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&lt;12%</a:t>
                      </a:r>
                      <a:endParaRPr sz="1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90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Response Speed</a:t>
                      </a:r>
                      <a:endParaRPr sz="1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Total data transfer rate on CAN bus (single motor) </a:t>
                      </a:r>
                      <a:endParaRPr sz="1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&lt;1000 kbps</a:t>
                      </a:r>
                      <a:endParaRPr sz="1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90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7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Strength</a:t>
                      </a:r>
                      <a:endParaRPr sz="1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7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Stall torque (at end of gearing)</a:t>
                      </a:r>
                      <a:endParaRPr sz="1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&gt;1.83 Nm</a:t>
                      </a:r>
                      <a:endParaRPr sz="1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31b6155f117_0_0"/>
          <p:cNvSpPr txBox="1"/>
          <p:nvPr>
            <p:ph type="title"/>
          </p:nvPr>
        </p:nvSpPr>
        <p:spPr>
          <a:xfrm>
            <a:off x="838200" y="365126"/>
            <a:ext cx="10515600" cy="746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Proof-Of-Concept Test Results</a:t>
            </a:r>
            <a:endParaRPr/>
          </a:p>
        </p:txBody>
      </p:sp>
      <p:sp>
        <p:nvSpPr>
          <p:cNvPr id="252" name="Google Shape;252;g31b6155f117_0_0"/>
          <p:cNvSpPr txBox="1"/>
          <p:nvPr/>
        </p:nvSpPr>
        <p:spPr>
          <a:xfrm>
            <a:off x="894525" y="1577938"/>
            <a:ext cx="2926200" cy="6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Angular Resolution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" name="Google Shape;253;g31b6155f117_0_0"/>
          <p:cNvSpPr txBox="1"/>
          <p:nvPr/>
        </p:nvSpPr>
        <p:spPr>
          <a:xfrm>
            <a:off x="894525" y="6174675"/>
            <a:ext cx="3379200" cy="36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Figure: Test Stand Configuration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Google Shape;254;g31b6155f117_0_0"/>
          <p:cNvSpPr txBox="1"/>
          <p:nvPr/>
        </p:nvSpPr>
        <p:spPr>
          <a:xfrm>
            <a:off x="4893325" y="1958050"/>
            <a:ext cx="6313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Method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-"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Angular protractor is mounted to the test leg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-"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Manual positional step commanded 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-"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Change in angle measured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-"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Determines the detail of terrain we can adjust to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" name="Google Shape;255;g31b6155f117_0_0"/>
          <p:cNvSpPr txBox="1"/>
          <p:nvPr/>
        </p:nvSpPr>
        <p:spPr>
          <a:xfrm>
            <a:off x="4893325" y="4261300"/>
            <a:ext cx="5839200" cy="17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Result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Minimum </a:t>
            </a: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angular step size = 0.05</a:t>
            </a: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extLst>
                  <a:ext uri="http://customooxmlschemas.google.com/">
                    <go:slidesCustomData xmlns:go="http://customooxmlschemas.google.com/" textRoundtripDataId="2"/>
                  </a:ext>
                </a:extLst>
              </a:rPr>
              <a:t>°</a:t>
            </a:r>
            <a:endParaRPr sz="2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6" name="Google Shape;256;g31b6155f117_0_0"/>
          <p:cNvPicPr preferRelativeResize="0"/>
          <p:nvPr/>
        </p:nvPicPr>
        <p:blipFill rotWithShape="1">
          <a:blip r:embed="rId3">
            <a:alphaModFix/>
          </a:blip>
          <a:srcRect b="0" l="28331" r="14200" t="0"/>
          <a:stretch/>
        </p:blipFill>
        <p:spPr>
          <a:xfrm>
            <a:off x="1523000" y="2186650"/>
            <a:ext cx="1752250" cy="4065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31b6155f117_0_15"/>
          <p:cNvSpPr txBox="1"/>
          <p:nvPr>
            <p:ph type="title"/>
          </p:nvPr>
        </p:nvSpPr>
        <p:spPr>
          <a:xfrm>
            <a:off x="838200" y="365126"/>
            <a:ext cx="10515600" cy="746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Proof-Of-Concept Test Results</a:t>
            </a:r>
            <a:endParaRPr/>
          </a:p>
        </p:txBody>
      </p:sp>
      <p:sp>
        <p:nvSpPr>
          <p:cNvPr id="262" name="Google Shape;262;g31b6155f117_0_15"/>
          <p:cNvSpPr txBox="1"/>
          <p:nvPr/>
        </p:nvSpPr>
        <p:spPr>
          <a:xfrm>
            <a:off x="894525" y="1577938"/>
            <a:ext cx="2926200" cy="6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Power Draw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3" name="Google Shape;263;g31b6155f117_0_15"/>
          <p:cNvSpPr txBox="1"/>
          <p:nvPr/>
        </p:nvSpPr>
        <p:spPr>
          <a:xfrm>
            <a:off x="776075" y="5441675"/>
            <a:ext cx="3379200" cy="36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Figure: O-Drive GUI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" name="Google Shape;264;g31b6155f117_0_15"/>
          <p:cNvSpPr txBox="1"/>
          <p:nvPr/>
        </p:nvSpPr>
        <p:spPr>
          <a:xfrm>
            <a:off x="5154225" y="1481500"/>
            <a:ext cx="6660900" cy="290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Method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-"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25% of the weight of the final robot attached to leg 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-"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Leg commanded back and forth to approximate power draw while walking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-"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Current can be measured by the O-Drive motor driver GUI, Voltage held constant at 20V by power supply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-"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Calculate to power draw via </a:t>
            </a:r>
            <a:r>
              <a:rPr i="1"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V*I = P</a:t>
            </a:r>
            <a:endParaRPr i="1"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-"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Determines battery requirements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5" name="Google Shape;265;g31b6155f117_0_15"/>
          <p:cNvSpPr txBox="1"/>
          <p:nvPr/>
        </p:nvSpPr>
        <p:spPr>
          <a:xfrm>
            <a:off x="5084625" y="5076875"/>
            <a:ext cx="5839200" cy="12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Result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Average Power Draw = 5</a:t>
            </a: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extLst>
                  <a:ext uri="http://customooxmlschemas.google.com/">
                    <go:slidesCustomData xmlns:go="http://customooxmlschemas.google.com/" textRoundtripDataId="3"/>
                  </a:ext>
                </a:extLst>
              </a:rPr>
              <a:t>4 </a:t>
            </a: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Peak Power Draw = 80 W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6" name="Google Shape;266;g31b6155f117_0_15"/>
          <p:cNvPicPr preferRelativeResize="0"/>
          <p:nvPr/>
        </p:nvPicPr>
        <p:blipFill rotWithShape="1">
          <a:blip r:embed="rId4">
            <a:alphaModFix/>
          </a:blip>
          <a:srcRect b="0" l="9739" r="0" t="0"/>
          <a:stretch/>
        </p:blipFill>
        <p:spPr>
          <a:xfrm>
            <a:off x="546650" y="2546900"/>
            <a:ext cx="4379176" cy="274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31b6155f117_0_24"/>
          <p:cNvSpPr txBox="1"/>
          <p:nvPr>
            <p:ph type="title"/>
          </p:nvPr>
        </p:nvSpPr>
        <p:spPr>
          <a:xfrm>
            <a:off x="838200" y="365126"/>
            <a:ext cx="10515600" cy="746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Proof-Of-Concept Test Results</a:t>
            </a:r>
            <a:endParaRPr/>
          </a:p>
        </p:txBody>
      </p:sp>
      <p:sp>
        <p:nvSpPr>
          <p:cNvPr id="272" name="Google Shape;272;g31b6155f117_0_24"/>
          <p:cNvSpPr txBox="1"/>
          <p:nvPr/>
        </p:nvSpPr>
        <p:spPr>
          <a:xfrm>
            <a:off x="894525" y="1577950"/>
            <a:ext cx="6660900" cy="6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IMU Response Time (testing still in progress)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" name="Google Shape;273;g31b6155f117_0_24"/>
          <p:cNvSpPr txBox="1"/>
          <p:nvPr/>
        </p:nvSpPr>
        <p:spPr>
          <a:xfrm>
            <a:off x="523225" y="5542200"/>
            <a:ext cx="3590400" cy="36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Video: Test leg response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" name="Google Shape;274;g31b6155f117_0_24"/>
          <p:cNvSpPr txBox="1"/>
          <p:nvPr/>
        </p:nvSpPr>
        <p:spPr>
          <a:xfrm>
            <a:off x="5154225" y="2186650"/>
            <a:ext cx="6660900" cy="290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Method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-"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Film the test stand in slow motion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-"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Tilt the test stand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-"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Measure the time it take the motor to reach </a:t>
            </a: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position</a:t>
            </a: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after IMU input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Google Shape;275;g31b6155f117_0_24"/>
          <p:cNvSpPr txBox="1"/>
          <p:nvPr/>
        </p:nvSpPr>
        <p:spPr>
          <a:xfrm>
            <a:off x="5067250" y="4522450"/>
            <a:ext cx="5839200" cy="12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Result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Approximate Response Time = TBD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6" name="Google Shape;276;g31b6155f117_0_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225" y="2404750"/>
            <a:ext cx="4482025" cy="302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31b6155f117_0_42"/>
          <p:cNvSpPr txBox="1"/>
          <p:nvPr>
            <p:ph type="title"/>
          </p:nvPr>
        </p:nvSpPr>
        <p:spPr>
          <a:xfrm>
            <a:off x="838200" y="365126"/>
            <a:ext cx="10515600" cy="746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Proof-Of-Concept Test Results</a:t>
            </a:r>
            <a:endParaRPr/>
          </a:p>
        </p:txBody>
      </p:sp>
      <p:sp>
        <p:nvSpPr>
          <p:cNvPr id="282" name="Google Shape;282;g31b6155f117_0_42"/>
          <p:cNvSpPr txBox="1"/>
          <p:nvPr/>
        </p:nvSpPr>
        <p:spPr>
          <a:xfrm>
            <a:off x="894525" y="1577950"/>
            <a:ext cx="3155700" cy="6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Stall Torque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3" name="Google Shape;283;g31b6155f117_0_42"/>
          <p:cNvSpPr txBox="1"/>
          <p:nvPr/>
        </p:nvSpPr>
        <p:spPr>
          <a:xfrm>
            <a:off x="838200" y="5628850"/>
            <a:ext cx="3677400" cy="36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Figure: Weighted test stand assembly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4" name="Google Shape;284;g31b6155f117_0_42"/>
          <p:cNvSpPr txBox="1"/>
          <p:nvPr/>
        </p:nvSpPr>
        <p:spPr>
          <a:xfrm>
            <a:off x="5154225" y="1653250"/>
            <a:ext cx="6660900" cy="290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Method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-"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Attach </a:t>
            </a: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weights (165g clamps) to the end of the leg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-"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Calculate applied torque via T = m*g*r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-"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Continue until </a:t>
            </a: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actuator</a:t>
            </a: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can no longer lift the weight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-"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Must be greater than peak torque due to one quarter of robot’s weight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-"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Determines load capacity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" name="Google Shape;285;g31b6155f117_0_42"/>
          <p:cNvSpPr txBox="1"/>
          <p:nvPr/>
        </p:nvSpPr>
        <p:spPr>
          <a:xfrm>
            <a:off x="5067250" y="4522450"/>
            <a:ext cx="6573900" cy="18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Result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Stall Torque = 0.714 Nm @ 5 A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Stall Torque (extrapolated) =  2.142 Nm @ 15 A (max)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6" name="Google Shape;286;g31b6155f117_0_42"/>
          <p:cNvPicPr preferRelativeResize="0"/>
          <p:nvPr/>
        </p:nvPicPr>
        <p:blipFill rotWithShape="1">
          <a:blip r:embed="rId3">
            <a:alphaModFix/>
          </a:blip>
          <a:srcRect b="26771" l="4410" r="-4409" t="18470"/>
          <a:stretch/>
        </p:blipFill>
        <p:spPr>
          <a:xfrm>
            <a:off x="894525" y="2734125"/>
            <a:ext cx="3982276" cy="290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31b6155f117_0_33"/>
          <p:cNvSpPr txBox="1"/>
          <p:nvPr>
            <p:ph type="title"/>
          </p:nvPr>
        </p:nvSpPr>
        <p:spPr>
          <a:xfrm>
            <a:off x="838200" y="365126"/>
            <a:ext cx="10515600" cy="746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Proof-Of-Concept Test Results</a:t>
            </a:r>
            <a:endParaRPr/>
          </a:p>
        </p:txBody>
      </p:sp>
      <p:sp>
        <p:nvSpPr>
          <p:cNvPr id="292" name="Google Shape;292;g31b6155f117_0_33"/>
          <p:cNvSpPr txBox="1"/>
          <p:nvPr/>
        </p:nvSpPr>
        <p:spPr>
          <a:xfrm>
            <a:off x="894525" y="1577950"/>
            <a:ext cx="3155700" cy="6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CPU Usage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3" name="Google Shape;293;g31b6155f117_0_33"/>
          <p:cNvSpPr txBox="1"/>
          <p:nvPr/>
        </p:nvSpPr>
        <p:spPr>
          <a:xfrm>
            <a:off x="782775" y="3860425"/>
            <a:ext cx="3379200" cy="36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Figure: Linux terminal output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4" name="Google Shape;294;g31b6155f117_0_33"/>
          <p:cNvSpPr txBox="1"/>
          <p:nvPr/>
        </p:nvSpPr>
        <p:spPr>
          <a:xfrm>
            <a:off x="724950" y="4296925"/>
            <a:ext cx="6232500" cy="290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Method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-"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Run Python leg movement script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-"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Display CPU usage via Linux terminal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-"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must be less than 1/8th of the capacity of the CPU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5" name="Google Shape;295;g31b6155f117_0_33"/>
          <p:cNvSpPr txBox="1"/>
          <p:nvPr/>
        </p:nvSpPr>
        <p:spPr>
          <a:xfrm>
            <a:off x="7286450" y="4296925"/>
            <a:ext cx="4566000" cy="12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Result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Across all cores,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Single Motor CPU Usage = 4.2%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Memory Usage = 1.38 Gb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6" name="Google Shape;296;g31b6155f117_0_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188" y="2336413"/>
            <a:ext cx="6581775" cy="152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31b6155f117_0_56"/>
          <p:cNvSpPr txBox="1"/>
          <p:nvPr>
            <p:ph type="title"/>
          </p:nvPr>
        </p:nvSpPr>
        <p:spPr>
          <a:xfrm>
            <a:off x="838200" y="365126"/>
            <a:ext cx="10515600" cy="746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Proof-Of-Concept Test Results</a:t>
            </a:r>
            <a:endParaRPr/>
          </a:p>
        </p:txBody>
      </p:sp>
      <p:sp>
        <p:nvSpPr>
          <p:cNvPr id="302" name="Google Shape;302;g31b6155f117_0_56"/>
          <p:cNvSpPr txBox="1"/>
          <p:nvPr/>
        </p:nvSpPr>
        <p:spPr>
          <a:xfrm>
            <a:off x="894525" y="1577950"/>
            <a:ext cx="4348500" cy="6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Transfer Rate (CAN bus)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3" name="Google Shape;303;g31b6155f117_0_56"/>
          <p:cNvSpPr txBox="1"/>
          <p:nvPr/>
        </p:nvSpPr>
        <p:spPr>
          <a:xfrm>
            <a:off x="2175250" y="3657375"/>
            <a:ext cx="3379200" cy="36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Figure: Linux terminal output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4" name="Google Shape;304;g31b6155f117_0_56"/>
          <p:cNvSpPr txBox="1"/>
          <p:nvPr/>
        </p:nvSpPr>
        <p:spPr>
          <a:xfrm>
            <a:off x="381000" y="4364100"/>
            <a:ext cx="9779700" cy="290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Method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-"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Run ifconfig -a to determine total can transfer value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-"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Spin leg via CAN bus for 10 seconds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-"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Run ifconfig -a again. Difference/10 seconds = Transfer Rate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-"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Must be less than an eighth of the CAN bus capacity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5" name="Google Shape;305;g31b6155f117_0_56"/>
          <p:cNvSpPr txBox="1"/>
          <p:nvPr/>
        </p:nvSpPr>
        <p:spPr>
          <a:xfrm>
            <a:off x="7828400" y="4364100"/>
            <a:ext cx="4268100" cy="12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Result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Transfer Rate = 0.25 kbps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6" name="Google Shape;306;g31b6155f117_0_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0463" y="2357962"/>
            <a:ext cx="7691069" cy="13495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1" name="Google Shape;311;g31ab738607c_0_21"/>
          <p:cNvGraphicFramePr/>
          <p:nvPr/>
        </p:nvGraphicFramePr>
        <p:xfrm>
          <a:off x="838150" y="1335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{B47ADECE-E5F9-4B05-93D5-C28E572DF370}</a:tableStyleId>
              </a:tblPr>
              <a:tblGrid>
                <a:gridCol w="2300175"/>
                <a:gridCol w="4639675"/>
                <a:gridCol w="1805000"/>
                <a:gridCol w="1862200"/>
              </a:tblGrid>
              <a:tr h="490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Design</a:t>
                      </a:r>
                      <a:r>
                        <a:rPr lang="en-US" sz="1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2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Specification</a:t>
                      </a:r>
                      <a:endParaRPr sz="2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Test</a:t>
                      </a:r>
                      <a:r>
                        <a:rPr lang="en-US" sz="1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2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Specification</a:t>
                      </a:r>
                      <a:endParaRPr sz="2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Test</a:t>
                      </a:r>
                      <a:r>
                        <a:rPr lang="en-US" sz="1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2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Results</a:t>
                      </a:r>
                      <a:endParaRPr sz="2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Success</a:t>
                      </a:r>
                      <a:endParaRPr sz="2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90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Response Accuracy</a:t>
                      </a:r>
                      <a:endParaRPr sz="1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Position Control Resolution (Step Size)</a:t>
                      </a:r>
                      <a:endParaRPr sz="1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0.05</a:t>
                      </a:r>
                      <a:r>
                        <a:rPr lang="en-US" sz="17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extLst>
                            <a:ext uri="http://customooxmlschemas.google.com/">
                              <go:slidesCustomData xmlns:go="http://customooxmlschemas.google.com/" textRoundtripDataId="4"/>
                            </a:ext>
                          </a:extLst>
                        </a:rPr>
                        <a:t>°</a:t>
                      </a:r>
                      <a:endParaRPr sz="1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>
                          <a:latin typeface="Calibri"/>
                          <a:ea typeface="Calibri"/>
                          <a:cs typeface="Calibri"/>
                          <a:sym typeface="Calibri"/>
                          <a:extLst>
                            <a:ext uri="http://customooxmlschemas.google.com/">
                              <go:slidesCustomData xmlns:go="http://customooxmlschemas.google.com/" textRoundtripDataId="5"/>
                            </a:ext>
                          </a:extLst>
                        </a:rPr>
                        <a:t>&lt;3°</a:t>
                      </a:r>
                      <a:endParaRPr sz="1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90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Runtime</a:t>
                      </a:r>
                      <a:endParaRPr sz="1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Power Draw (single motor)</a:t>
                      </a:r>
                      <a:endParaRPr sz="1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80 W</a:t>
                      </a:r>
                      <a:endParaRPr sz="1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&lt;200 W</a:t>
                      </a:r>
                      <a:endParaRPr sz="1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90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Response Speed</a:t>
                      </a:r>
                      <a:endParaRPr sz="1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Delay between IMU motion and motor motion</a:t>
                      </a:r>
                      <a:endParaRPr sz="1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TBD</a:t>
                      </a:r>
                      <a:endParaRPr sz="1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&lt;200 ms</a:t>
                      </a:r>
                      <a:endParaRPr sz="1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90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Response Speed</a:t>
                      </a:r>
                      <a:endParaRPr sz="1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CPU Load (single motor)</a:t>
                      </a:r>
                      <a:endParaRPr sz="1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4.2%</a:t>
                      </a:r>
                      <a:endParaRPr sz="1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&lt;12%</a:t>
                      </a:r>
                      <a:endParaRPr sz="1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90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Response Speed</a:t>
                      </a:r>
                      <a:endParaRPr sz="1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Total data transfer rate on CAN bus (single motor)</a:t>
                      </a:r>
                      <a:endParaRPr sz="1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0.25 kbps</a:t>
                      </a:r>
                      <a:endParaRPr sz="1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&lt;1000 kbps</a:t>
                      </a:r>
                      <a:endParaRPr sz="1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90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7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Strength</a:t>
                      </a:r>
                      <a:endParaRPr sz="1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7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Stall torque (at end of gearing)</a:t>
                      </a:r>
                      <a:endParaRPr sz="1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2.14 Nm</a:t>
                      </a:r>
                      <a:endParaRPr sz="17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&gt;1.83 Nm</a:t>
                      </a:r>
                      <a:endParaRPr sz="17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12" name="Google Shape;312;g31ab738607c_0_21"/>
          <p:cNvSpPr txBox="1"/>
          <p:nvPr>
            <p:ph type="title"/>
          </p:nvPr>
        </p:nvSpPr>
        <p:spPr>
          <a:xfrm>
            <a:off x="838200" y="365126"/>
            <a:ext cx="10515600" cy="746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Proof-of-Concept Test Conclusions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3197c2abad5_0_217"/>
          <p:cNvSpPr txBox="1"/>
          <p:nvPr>
            <p:ph type="title"/>
          </p:nvPr>
        </p:nvSpPr>
        <p:spPr>
          <a:xfrm>
            <a:off x="838200" y="365126"/>
            <a:ext cx="10515600" cy="7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Project Management - </a:t>
            </a:r>
            <a:r>
              <a:rPr lang="en-US"/>
              <a:t>Plans </a:t>
            </a:r>
            <a:endParaRPr/>
          </a:p>
        </p:txBody>
      </p:sp>
      <p:pic>
        <p:nvPicPr>
          <p:cNvPr id="318" name="Google Shape;318;g3197c2abad5_0_217"/>
          <p:cNvPicPr preferRelativeResize="0"/>
          <p:nvPr/>
        </p:nvPicPr>
        <p:blipFill rotWithShape="1">
          <a:blip r:embed="rId3">
            <a:alphaModFix/>
          </a:blip>
          <a:srcRect b="0" l="5347" r="0" t="0"/>
          <a:stretch/>
        </p:blipFill>
        <p:spPr>
          <a:xfrm>
            <a:off x="1297825" y="1264225"/>
            <a:ext cx="9488749" cy="4813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g3197c2abad5_0_2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8075" y="1247800"/>
            <a:ext cx="10303325" cy="496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0b21dc00ab_0_0"/>
          <p:cNvSpPr txBox="1"/>
          <p:nvPr>
            <p:ph type="title"/>
          </p:nvPr>
        </p:nvSpPr>
        <p:spPr>
          <a:xfrm>
            <a:off x="838200" y="365126"/>
            <a:ext cx="10515600" cy="7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Project Objective</a:t>
            </a:r>
            <a:endParaRPr/>
          </a:p>
        </p:txBody>
      </p:sp>
      <p:sp>
        <p:nvSpPr>
          <p:cNvPr id="96" name="Google Shape;96;g30b21dc00ab_0_0"/>
          <p:cNvSpPr txBox="1"/>
          <p:nvPr>
            <p:ph idx="1" type="body"/>
          </p:nvPr>
        </p:nvSpPr>
        <p:spPr>
          <a:xfrm>
            <a:off x="903675" y="5104200"/>
            <a:ext cx="10450200" cy="12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69498"/>
              <a:buNone/>
            </a:pPr>
            <a:r>
              <a:rPr lang="en-US"/>
              <a:t>The objective of the project is to construct a quadruped robot. The Open Dynamic Robot Initiative will be used as guidance. The robot is intended as a cheaper and more open alternative for robot smart agriculture than what is currently available in professors Roundy and Leang’s laboratories. </a:t>
            </a:r>
            <a:endParaRPr/>
          </a:p>
        </p:txBody>
      </p:sp>
      <p:pic>
        <p:nvPicPr>
          <p:cNvPr id="97" name="Google Shape;97;g30b21dc00ab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03675" y="1363750"/>
            <a:ext cx="4900769" cy="3488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g30b21dc00ab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88699" y="1264225"/>
            <a:ext cx="4768468" cy="3488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3197c2abad5_0_134"/>
          <p:cNvSpPr txBox="1"/>
          <p:nvPr>
            <p:ph type="title"/>
          </p:nvPr>
        </p:nvSpPr>
        <p:spPr>
          <a:xfrm>
            <a:off x="415650" y="538792"/>
            <a:ext cx="11360700" cy="763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Ordering Totals:</a:t>
            </a:r>
            <a:endParaRPr/>
          </a:p>
        </p:txBody>
      </p:sp>
      <p:sp>
        <p:nvSpPr>
          <p:cNvPr id="325" name="Google Shape;325;g3197c2abad5_0_134"/>
          <p:cNvSpPr txBox="1"/>
          <p:nvPr/>
        </p:nvSpPr>
        <p:spPr>
          <a:xfrm>
            <a:off x="0" y="0"/>
            <a:ext cx="39999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/>
              <a:t> </a:t>
            </a:r>
            <a:endParaRPr sz="1900"/>
          </a:p>
        </p:txBody>
      </p:sp>
      <p:sp>
        <p:nvSpPr>
          <p:cNvPr id="326" name="Google Shape;326;g3197c2abad5_0_134"/>
          <p:cNvSpPr txBox="1"/>
          <p:nvPr/>
        </p:nvSpPr>
        <p:spPr>
          <a:xfrm>
            <a:off x="415650" y="1374100"/>
            <a:ext cx="4487400" cy="47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Total Budget Available: $6000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Remaining: $1954.70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Projected Usage: 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$300 for sensors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$500 for backup parts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327" name="Google Shape;327;g3197c2abad5_0_134"/>
          <p:cNvGraphicFramePr/>
          <p:nvPr/>
        </p:nvGraphicFramePr>
        <p:xfrm>
          <a:off x="6416625" y="4492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{9BAB72EA-FAAB-4860-9DC6-8DD9265FEB0A}</a:tableStyleId>
              </a:tblPr>
              <a:tblGrid>
                <a:gridCol w="2567925"/>
                <a:gridCol w="1482400"/>
                <a:gridCol w="1167250"/>
              </a:tblGrid>
              <a:tr h="257175">
                <a:tc gridSpan="3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/>
                        <a:t>Total Ordering Information from Purchasing Request Site</a:t>
                      </a:r>
                      <a:endParaRPr b="1"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327:0:0"/>
                      </a:ext>
                    </a:extLst>
                  </a:tcPr>
                </a:tc>
                <a:tc hMerge="1"/>
                <a:tc hMerge="1"/>
              </a:tr>
              <a:tr h="2571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Vendor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327:1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Date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327:1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Subtotal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327:1:2"/>
                      </a:ext>
                    </a:extLst>
                  </a:tcPr>
                </a:tc>
              </a:tr>
              <a:tr h="2571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PWB Encoders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327:2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9/21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327:2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$1,245.77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327:2:2"/>
                      </a:ext>
                    </a:extLst>
                  </a:tcPr>
                </a:tc>
              </a:tr>
              <a:tr h="2571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Amazon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327:3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9/28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327:3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$134.74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327:3:2"/>
                      </a:ext>
                    </a:extLst>
                  </a:tcPr>
                </a:tc>
              </a:tr>
              <a:tr h="2571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Amazon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327:4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9/30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327:4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$9.99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327:4:2"/>
                      </a:ext>
                    </a:extLst>
                  </a:tcPr>
                </a:tc>
              </a:tr>
              <a:tr h="2571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123 Bearing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327:5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9/30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327:5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$382.61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327:5:2"/>
                      </a:ext>
                    </a:extLst>
                  </a:tcPr>
                </a:tc>
              </a:tr>
              <a:tr h="2571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Belting Online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327:6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9/30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327:6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$202.61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327:6:2"/>
                      </a:ext>
                    </a:extLst>
                  </a:tcPr>
                </a:tc>
              </a:tr>
              <a:tr h="2571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McMaster-Carr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327:7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9/30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327:7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$76.10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327:7:2"/>
                      </a:ext>
                    </a:extLst>
                  </a:tcPr>
                </a:tc>
              </a:tr>
              <a:tr h="2571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Amazon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327:8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9/30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327:8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$7.99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327:8:2"/>
                      </a:ext>
                    </a:extLst>
                  </a:tcPr>
                </a:tc>
              </a:tr>
              <a:tr h="2571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chemeClr val="dk1"/>
                          </a:solidFill>
                        </a:rPr>
                        <a:t>Digikey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  <a:extLst>
                      <a:ext uri="http://customooxmlschemas.google.com/">
                        <go:slidesCustomData xmlns:go="http://customooxmlschemas.google.com/" cellId="327:9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chemeClr val="dk1"/>
                          </a:solidFill>
                        </a:rPr>
                        <a:t>9/30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  <a:extLst>
                      <a:ext uri="http://customooxmlschemas.google.com/">
                        <go:slidesCustomData xmlns:go="http://customooxmlschemas.google.com/" cellId="327:9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chemeClr val="dk1"/>
                          </a:solidFill>
                        </a:rPr>
                        <a:t>$14.49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  <a:extLst>
                      <a:ext uri="http://customooxmlschemas.google.com/">
                        <go:slidesCustomData xmlns:go="http://customooxmlschemas.google.com/" cellId="327:9:2"/>
                      </a:ext>
                    </a:extLst>
                  </a:tcPr>
                </a:tc>
              </a:tr>
              <a:tr h="2571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Amazon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327:10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10/10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327:10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$127.99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327:10:2"/>
                      </a:ext>
                    </a:extLst>
                  </a:tcPr>
                </a:tc>
              </a:tr>
              <a:tr h="2571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ODrive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327:11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10/21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327:11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$156.61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327:11:2"/>
                      </a:ext>
                    </a:extLst>
                  </a:tcPr>
                </a:tc>
              </a:tr>
              <a:tr h="2571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Bambu Lab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327:12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10/21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327:12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$69.98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327:12:2"/>
                      </a:ext>
                    </a:extLst>
                  </a:tcPr>
                </a:tc>
              </a:tr>
              <a:tr h="2571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Adafruit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327:13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10/21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327:13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$21.33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327:13:2"/>
                      </a:ext>
                    </a:extLst>
                  </a:tcPr>
                </a:tc>
              </a:tr>
              <a:tr h="2571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Digikey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327:14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10/21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327:14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$93.15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327:14:2"/>
                      </a:ext>
                    </a:extLst>
                  </a:tcPr>
                </a:tc>
              </a:tr>
              <a:tr h="2571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Amazon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327:15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10/21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327:15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$119.80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327:15:2"/>
                      </a:ext>
                    </a:extLst>
                  </a:tcPr>
                </a:tc>
              </a:tr>
              <a:tr h="2571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Amazon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327:16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11/11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327:16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$19.98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327:16:2"/>
                      </a:ext>
                    </a:extLst>
                  </a:tcPr>
                </a:tc>
              </a:tr>
              <a:tr h="2571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ODrive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327:17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11/11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327:17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1,050.61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327:17:2"/>
                      </a:ext>
                    </a:extLst>
                  </a:tcPr>
                </a:tc>
              </a:tr>
              <a:tr h="2571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Amazon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327:18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12/3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327:18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$311.55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327:18:2"/>
                      </a:ext>
                    </a:extLst>
                  </a:tcPr>
                </a:tc>
              </a:tr>
              <a:tr h="308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327:19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327:19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327:19:2"/>
                      </a:ext>
                    </a:extLst>
                  </a:tcPr>
                </a:tc>
              </a:tr>
              <a:tr h="25717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As of 12/3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327:20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/>
                        <a:t>Total (+tax&amp;ship):</a:t>
                      </a:r>
                      <a:endParaRPr b="1"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327:20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$4,045.30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extLst>
                      <a:ext uri="http://customooxmlschemas.google.com/">
                        <go:slidesCustomData xmlns:go="http://customooxmlschemas.google.com/" cellId="327:20:2"/>
                      </a:ext>
                    </a:extLst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3197c2abad5_0_45"/>
          <p:cNvSpPr txBox="1"/>
          <p:nvPr>
            <p:ph type="title"/>
          </p:nvPr>
        </p:nvSpPr>
        <p:spPr>
          <a:xfrm>
            <a:off x="831850" y="1709743"/>
            <a:ext cx="10515600" cy="1183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Questions?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3" name="Google Shape;103;g3197c2abad5_0_57"/>
          <p:cNvGraphicFramePr/>
          <p:nvPr/>
        </p:nvGraphicFramePr>
        <p:xfrm>
          <a:off x="838200" y="1537850"/>
          <a:ext cx="3000000" cy="3000000"/>
        </p:xfrm>
        <a:graphic>
          <a:graphicData uri="http://schemas.openxmlformats.org/drawingml/2006/table">
            <a:tbl>
              <a:tblPr bandRow="1">
                <a:noFill/>
                <a:tableStyleId>{9934A9D9-C8F9-4BA8-88CB-19EFE7C3BD48}</a:tableStyleId>
              </a:tblPr>
              <a:tblGrid>
                <a:gridCol w="3431875"/>
                <a:gridCol w="3387875"/>
                <a:gridCol w="3695850"/>
              </a:tblGrid>
              <a:tr h="264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Must be part of scope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Optional Scope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Not included in Scope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</a:tr>
              <a:tr h="3959850">
                <a:tc>
                  <a:txBody>
                    <a:bodyPr/>
                    <a:lstStyle/>
                    <a:p>
                      <a:pPr indent="-3429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Font typeface="Calibri"/>
                        <a:buAutoNum type="arabicPeriod"/>
                      </a:pP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Runs on ROS 2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-3429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Font typeface="Calibri"/>
                        <a:buAutoNum type="arabicPeriod"/>
                      </a:pP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Use ROS 2 Humble 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-3429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Font typeface="Calibri"/>
                        <a:buAutoNum type="arabicPeriod"/>
                      </a:pP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Autonomous; no tether 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-3429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Font typeface="Calibri"/>
                        <a:buAutoNum type="arabicPeriod"/>
                      </a:pP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On-board Power System that can run for minimum 30 minutes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-3429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Font typeface="Calibri"/>
                        <a:buAutoNum type="arabicPeriod"/>
                      </a:pP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Can navigate to four points in a field.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-3429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Font typeface="Calibri"/>
                        <a:buAutoNum type="arabicPeriod"/>
                      </a:pP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Modify design to enclose electronics–weathertight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-3429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Font typeface="Calibri"/>
                        <a:buAutoNum type="arabicPeriod"/>
                      </a:pP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Easily storable, carryable (handles, box)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-3429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Font typeface="Calibri"/>
                        <a:buAutoNum type="arabicPeriod"/>
                      </a:pP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Utah red colors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-3429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Font typeface="Calibri"/>
                        <a:buAutoNum type="arabicPeriod"/>
                      </a:pP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Fully assembled by end of first semester (CF-PLA)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-3429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Font typeface="Calibri"/>
                        <a:buAutoNum type="arabicPeriod"/>
                      </a:pP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Rebuild chassis with stronger materials during second semester (fiberglass infused ABS)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-3429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Font typeface="Calibri"/>
                        <a:buChar char="-"/>
                      </a:pP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Additional actuators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-3429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Font typeface="Calibri"/>
                        <a:buChar char="-"/>
                      </a:pP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Additional sensors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-3429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Font typeface="Calibri"/>
                        <a:buChar char="-"/>
                      </a:pP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Efficient walking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-3429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Font typeface="Calibri"/>
                        <a:buChar char="-"/>
                      </a:pP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Large Deviations from Open Dynamic Robot Initiative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-3429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Font typeface="Calibri"/>
                        <a:buChar char="-"/>
                      </a:pP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Manipulators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-3429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Font typeface="Calibri"/>
                        <a:buChar char="-"/>
                      </a:pP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Radio beacon triangulation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-3429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Font typeface="Calibri"/>
                        <a:buChar char="-"/>
                      </a:pP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 degree of freedom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</a:tr>
            </a:tbl>
          </a:graphicData>
        </a:graphic>
      </p:graphicFrame>
      <p:sp>
        <p:nvSpPr>
          <p:cNvPr id="104" name="Google Shape;104;g3197c2abad5_0_57"/>
          <p:cNvSpPr txBox="1"/>
          <p:nvPr>
            <p:ph type="title"/>
          </p:nvPr>
        </p:nvSpPr>
        <p:spPr>
          <a:xfrm>
            <a:off x="838200" y="365126"/>
            <a:ext cx="10515600" cy="7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Scope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197c2abad5_0_9"/>
          <p:cNvSpPr txBox="1"/>
          <p:nvPr>
            <p:ph type="title"/>
          </p:nvPr>
        </p:nvSpPr>
        <p:spPr>
          <a:xfrm>
            <a:off x="838200" y="365126"/>
            <a:ext cx="10515600" cy="746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User Needs</a:t>
            </a:r>
            <a:endParaRPr/>
          </a:p>
        </p:txBody>
      </p:sp>
      <p:sp>
        <p:nvSpPr>
          <p:cNvPr id="110" name="Google Shape;110;g3197c2abad5_0_9"/>
          <p:cNvSpPr txBox="1"/>
          <p:nvPr>
            <p:ph idx="1" type="body"/>
          </p:nvPr>
        </p:nvSpPr>
        <p:spPr>
          <a:xfrm>
            <a:off x="838200" y="1298864"/>
            <a:ext cx="10515600" cy="4708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000"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How User Needs Were Determined:</a:t>
            </a:r>
            <a:endParaRPr sz="2000"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We conducted interviews with Cody and John, asking a variety of questions to determine what they needed and what they would like to see from a quadruped robot.</a:t>
            </a:r>
            <a:endParaRPr b="1" sz="2000"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 sz="2000"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Interviewees:</a:t>
            </a:r>
            <a:endParaRPr b="1" sz="2000"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John Sanchez</a:t>
            </a:r>
            <a:endParaRPr sz="2000"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Agricultural researcher at Utah State University.</a:t>
            </a:r>
            <a:endParaRPr sz="2000"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Has a mechanical engineering PhD and has a history of working on a farm.</a:t>
            </a:r>
            <a:endParaRPr sz="2000"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Provided a perspective of an advanced user who has a good understanding of the functionality of the robot.</a:t>
            </a:r>
            <a:endParaRPr sz="200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sz="2000"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Cody Zesiger</a:t>
            </a:r>
            <a:endParaRPr sz="2000"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sz="2000"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Biology professor of a USU extension. </a:t>
            </a:r>
            <a:endParaRPr sz="2000"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sz="2000"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Works as an intermediary between the agricultural industry and the associated research department. </a:t>
            </a:r>
            <a:endParaRPr sz="2000"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sz="2000"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His background is in horticulture. </a:t>
            </a:r>
            <a:endParaRPr sz="2000"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sz="2000"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His work would often involved understanding the needs of the agricultural industry,</a:t>
            </a:r>
            <a:endParaRPr sz="20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1b1907002b_1_3"/>
          <p:cNvSpPr txBox="1"/>
          <p:nvPr>
            <p:ph idx="1" type="body"/>
          </p:nvPr>
        </p:nvSpPr>
        <p:spPr>
          <a:xfrm>
            <a:off x="838200" y="1298876"/>
            <a:ext cx="10515600" cy="4948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 sz="2000"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Primary Needs: </a:t>
            </a:r>
            <a:endParaRPr b="1" sz="2000"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Replace agricultural laborers</a:t>
            </a:r>
            <a:endParaRPr sz="200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Crop monitoring</a:t>
            </a:r>
            <a:endParaRPr sz="200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Augering (for soil samples)</a:t>
            </a:r>
            <a:endParaRPr sz="200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Weed destruction</a:t>
            </a:r>
            <a:endParaRPr sz="200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Harvesting</a:t>
            </a:r>
            <a:endParaRPr sz="200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Interface with systems in the field</a:t>
            </a:r>
            <a:endParaRPr sz="200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Ex. opening and closing valves for irrigation management</a:t>
            </a:r>
            <a:endParaRPr sz="200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Survive extreme situations including flood waters, snow, many objects, etc.</a:t>
            </a:r>
            <a:endParaRPr sz="200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sz="2000"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Navigate </a:t>
            </a:r>
            <a:r>
              <a:rPr lang="en-US" sz="2000"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uneven </a:t>
            </a:r>
            <a:r>
              <a:rPr lang="en-US" sz="2000"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and/or </a:t>
            </a:r>
            <a:r>
              <a:rPr lang="en-US" sz="2000"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muddy </a:t>
            </a:r>
            <a:r>
              <a:rPr lang="en-US" sz="2000"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terrain and avoid </a:t>
            </a:r>
            <a:r>
              <a:rPr lang="en-US" sz="2000"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obstacles</a:t>
            </a:r>
            <a:endParaRPr sz="2000"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 sz="2000"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Technical Needs:</a:t>
            </a:r>
            <a:endParaRPr b="1" sz="2000"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 sz="2000"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Cost effective enough to justify replacing the labor</a:t>
            </a:r>
            <a:endParaRPr sz="2000"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Parts can and should be exchanged/replaced based on needs</a:t>
            </a:r>
            <a:endParaRPr sz="2000"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Sufficient battery life</a:t>
            </a:r>
            <a:endParaRPr sz="2000"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Able to accurately determine location</a:t>
            </a:r>
            <a:endParaRPr sz="2000"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g31b1907002b_1_3"/>
          <p:cNvSpPr txBox="1"/>
          <p:nvPr>
            <p:ph type="title"/>
          </p:nvPr>
        </p:nvSpPr>
        <p:spPr>
          <a:xfrm>
            <a:off x="838200" y="365126"/>
            <a:ext cx="10515600" cy="746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User Needs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1c0414a4f0_0_1"/>
          <p:cNvSpPr txBox="1"/>
          <p:nvPr>
            <p:ph type="title"/>
          </p:nvPr>
        </p:nvSpPr>
        <p:spPr>
          <a:xfrm>
            <a:off x="838200" y="365126"/>
            <a:ext cx="10515600" cy="7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Design Metrics</a:t>
            </a:r>
            <a:endParaRPr/>
          </a:p>
        </p:txBody>
      </p:sp>
      <p:graphicFrame>
        <p:nvGraphicFramePr>
          <p:cNvPr id="122" name="Google Shape;122;g31c0414a4f0_0_1"/>
          <p:cNvGraphicFramePr/>
          <p:nvPr/>
        </p:nvGraphicFramePr>
        <p:xfrm>
          <a:off x="2528200" y="1425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{B47ADECE-E5F9-4B05-93D5-C28E572DF370}</a:tableStyleId>
              </a:tblPr>
              <a:tblGrid>
                <a:gridCol w="5930675"/>
                <a:gridCol w="1204925"/>
              </a:tblGrid>
              <a:tr h="490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Metric</a:t>
                      </a:r>
                      <a:endParaRPr sz="1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Units</a:t>
                      </a:r>
                      <a:endParaRPr sz="1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/>
                </a:tc>
              </a:tr>
              <a:tr h="490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Cost of the robot</a:t>
                      </a:r>
                      <a:endParaRPr sz="1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&lt;$6,000</a:t>
                      </a:r>
                      <a:endParaRPr sz="1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/>
                </a:tc>
              </a:tr>
              <a:tr h="490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Robustness and strength of the robot chassis materials (load)</a:t>
                      </a:r>
                      <a:endParaRPr sz="1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1.5  times total weight (lbs)</a:t>
                      </a:r>
                      <a:endParaRPr sz="1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/>
                </a:tc>
              </a:tr>
              <a:tr h="490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Robot runtime while all motors are moving</a:t>
                      </a:r>
                      <a:endParaRPr sz="1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30</a:t>
                      </a:r>
                      <a:r>
                        <a:rPr lang="en-US" sz="1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minutes</a:t>
                      </a:r>
                      <a:endParaRPr sz="1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/>
                </a:tc>
              </a:tr>
              <a:tr h="490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Response Time</a:t>
                      </a:r>
                      <a:endParaRPr sz="1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200</a:t>
                      </a:r>
                      <a:r>
                        <a:rPr lang="en-US" sz="1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ms total</a:t>
                      </a:r>
                      <a:endParaRPr sz="1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/>
                </a:tc>
              </a:tr>
              <a:tr h="490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Wireless Delivery</a:t>
                      </a:r>
                      <a:endParaRPr sz="1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1000 ft</a:t>
                      </a:r>
                      <a:endParaRPr sz="1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/>
                </a:tc>
              </a:tr>
              <a:tr h="490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Accuracy of inertial measurement</a:t>
                      </a:r>
                      <a:endParaRPr sz="1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0.1 mgs</a:t>
                      </a:r>
                      <a:endParaRPr sz="1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/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197c2abad5_0_21"/>
          <p:cNvSpPr txBox="1"/>
          <p:nvPr>
            <p:ph type="title"/>
          </p:nvPr>
        </p:nvSpPr>
        <p:spPr>
          <a:xfrm>
            <a:off x="838200" y="365126"/>
            <a:ext cx="10515600" cy="746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2D3B45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Design Concept (Legs)</a:t>
            </a:r>
            <a:endParaRPr/>
          </a:p>
        </p:txBody>
      </p:sp>
      <p:sp>
        <p:nvSpPr>
          <p:cNvPr id="128" name="Google Shape;128;g3197c2abad5_0_21"/>
          <p:cNvSpPr txBox="1"/>
          <p:nvPr>
            <p:ph idx="1" type="body"/>
          </p:nvPr>
        </p:nvSpPr>
        <p:spPr>
          <a:xfrm>
            <a:off x="7327725" y="1298875"/>
            <a:ext cx="4026000" cy="4708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2D3B45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The first major design change that we went with was for the legs. </a:t>
            </a:r>
            <a:endParaRPr sz="2000">
              <a:solidFill>
                <a:srgbClr val="2D3B45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2D3B45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	Original Pros and Cons:</a:t>
            </a:r>
            <a:endParaRPr sz="2000">
              <a:solidFill>
                <a:srgbClr val="2D3B45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2D3B45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Pros:</a:t>
            </a:r>
            <a:endParaRPr sz="2000">
              <a:solidFill>
                <a:srgbClr val="2D3B45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Clr>
                <a:srgbClr val="2D3B45"/>
              </a:buClr>
              <a:buSzPts val="2000"/>
              <a:buFont typeface="Arial"/>
              <a:buChar char="-"/>
            </a:pPr>
            <a:r>
              <a:rPr lang="en-US" sz="2000">
                <a:solidFill>
                  <a:srgbClr val="2D3B45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original model so no need to change any code to </a:t>
            </a:r>
            <a:r>
              <a:rPr lang="en-US" sz="2000">
                <a:solidFill>
                  <a:srgbClr val="2D3B45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accommodate</a:t>
            </a:r>
            <a:r>
              <a:rPr lang="en-US" sz="2000">
                <a:solidFill>
                  <a:srgbClr val="2D3B45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the weight difference. </a:t>
            </a:r>
            <a:endParaRPr sz="2000">
              <a:solidFill>
                <a:srgbClr val="2D3B45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2D3B45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Cons:</a:t>
            </a:r>
            <a:endParaRPr sz="2000">
              <a:solidFill>
                <a:srgbClr val="2D3B45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Clr>
                <a:srgbClr val="2D3B45"/>
              </a:buClr>
              <a:buSzPts val="2000"/>
              <a:buFont typeface="Arial"/>
              <a:buChar char="-"/>
            </a:pPr>
            <a:r>
              <a:rPr lang="en-US" sz="2000">
                <a:solidFill>
                  <a:srgbClr val="2D3B45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original printing method would result in lots of waste in the form of supports. </a:t>
            </a:r>
            <a:endParaRPr sz="2000">
              <a:solidFill>
                <a:srgbClr val="2D3B45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2D3B45"/>
              </a:buClr>
              <a:buSzPts val="2000"/>
              <a:buFont typeface="Arial"/>
              <a:buChar char="-"/>
            </a:pPr>
            <a:r>
              <a:rPr lang="en-US" sz="2000">
                <a:solidFill>
                  <a:srgbClr val="2D3B45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outer surfaces are not smooth</a:t>
            </a:r>
            <a:endParaRPr sz="2000">
              <a:solidFill>
                <a:srgbClr val="2D3B45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9" name="Google Shape;129;g3197c2abad5_0_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57925" y="2545885"/>
            <a:ext cx="853400" cy="43121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g3197c2abad5_0_21"/>
          <p:cNvPicPr preferRelativeResize="0"/>
          <p:nvPr/>
        </p:nvPicPr>
        <p:blipFill rotWithShape="1">
          <a:blip r:embed="rId5">
            <a:alphaModFix/>
          </a:blip>
          <a:srcRect b="0" l="-1750" r="0" t="0"/>
          <a:stretch/>
        </p:blipFill>
        <p:spPr>
          <a:xfrm>
            <a:off x="3659263" y="1885950"/>
            <a:ext cx="1112447" cy="497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g3197c2abad5_0_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55396" y="1885950"/>
            <a:ext cx="1203860" cy="4972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g3197c2abad5_0_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16034" y="2081332"/>
            <a:ext cx="691917" cy="47766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g3197c2abad5_0_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-2" y="1368925"/>
            <a:ext cx="1116041" cy="54890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43442f9599f7de61_1"/>
          <p:cNvSpPr txBox="1"/>
          <p:nvPr>
            <p:ph type="title"/>
          </p:nvPr>
        </p:nvSpPr>
        <p:spPr>
          <a:xfrm>
            <a:off x="838200" y="365126"/>
            <a:ext cx="10515600" cy="746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2D3B45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Design Concept (Legs)</a:t>
            </a:r>
            <a:endParaRPr/>
          </a:p>
        </p:txBody>
      </p:sp>
      <p:sp>
        <p:nvSpPr>
          <p:cNvPr id="139" name="Google Shape;139;g43442f9599f7de61_1"/>
          <p:cNvSpPr txBox="1"/>
          <p:nvPr>
            <p:ph idx="1" type="body"/>
          </p:nvPr>
        </p:nvSpPr>
        <p:spPr>
          <a:xfrm>
            <a:off x="7327725" y="1298875"/>
            <a:ext cx="4026000" cy="4708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2D3B45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	Redesign Pros and Cons:</a:t>
            </a:r>
            <a:endParaRPr sz="2000">
              <a:solidFill>
                <a:srgbClr val="2D3B45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2D3B45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Pros:</a:t>
            </a:r>
            <a:endParaRPr sz="2000">
              <a:solidFill>
                <a:srgbClr val="2D3B45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Clr>
                <a:srgbClr val="2D3B45"/>
              </a:buClr>
              <a:buSzPts val="2000"/>
              <a:buFont typeface="Arial"/>
              <a:buChar char="-"/>
            </a:pPr>
            <a:r>
              <a:rPr lang="en-US" sz="2000">
                <a:solidFill>
                  <a:srgbClr val="2D3B45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complete flat surfaces between the shell and cover. </a:t>
            </a:r>
            <a:endParaRPr sz="2000">
              <a:solidFill>
                <a:srgbClr val="2D3B45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2D3B45"/>
              </a:buClr>
              <a:buSzPts val="2000"/>
              <a:buFont typeface="Arial"/>
              <a:buChar char="-"/>
            </a:pPr>
            <a:r>
              <a:rPr lang="en-US" sz="2000">
                <a:solidFill>
                  <a:srgbClr val="2D3B45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less supports.</a:t>
            </a:r>
            <a:endParaRPr sz="2000">
              <a:solidFill>
                <a:srgbClr val="2D3B45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2D3B45"/>
              </a:buClr>
              <a:buSzPts val="2000"/>
              <a:buFont typeface="Arial"/>
              <a:buChar char="-"/>
            </a:pPr>
            <a:r>
              <a:rPr lang="en-US" sz="2000">
                <a:solidFill>
                  <a:srgbClr val="2D3B45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smoother outer</a:t>
            </a:r>
            <a:r>
              <a:rPr lang="en-US" sz="2000">
                <a:solidFill>
                  <a:srgbClr val="2D3B45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surface </a:t>
            </a:r>
            <a:endParaRPr sz="2000">
              <a:solidFill>
                <a:srgbClr val="2D3B45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2D3B45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Cons:</a:t>
            </a:r>
            <a:endParaRPr sz="2000">
              <a:solidFill>
                <a:srgbClr val="2D3B45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Clr>
                <a:srgbClr val="2D3B45"/>
              </a:buClr>
              <a:buSzPts val="2000"/>
              <a:buFont typeface="Arial"/>
              <a:buChar char="-"/>
            </a:pPr>
            <a:r>
              <a:rPr lang="en-US" sz="2000">
                <a:solidFill>
                  <a:srgbClr val="2D3B45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possible changes in the code might be needed </a:t>
            </a:r>
            <a:endParaRPr sz="2000">
              <a:solidFill>
                <a:srgbClr val="2D3B45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0" name="Google Shape;140;g43442f9599f7de61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" y="1368925"/>
            <a:ext cx="1113684" cy="548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g43442f9599f7de61_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63605" y="1368925"/>
            <a:ext cx="609393" cy="5489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g43442f9599f7de61_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50057" y="1885950"/>
            <a:ext cx="1224997" cy="4972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g43442f9599f7de61_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90625" y="1885950"/>
            <a:ext cx="1359424" cy="4972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g43442f9599f7de61_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541990" y="2532363"/>
            <a:ext cx="892585" cy="4325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1_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2022-08-29T15:23:16Z</dcterms:created>
  <dc:creator>Shad Roundy</dc:creator>
</cp:coreProperties>
</file>